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handoutMasterIdLst>
    <p:handoutMasterId r:id="rId16"/>
  </p:handoutMasterIdLst>
  <p:sldIdLst>
    <p:sldId id="256" r:id="rId2"/>
    <p:sldId id="283" r:id="rId3"/>
    <p:sldId id="284" r:id="rId4"/>
    <p:sldId id="257" r:id="rId5"/>
    <p:sldId id="266" r:id="rId6"/>
    <p:sldId id="289" r:id="rId7"/>
    <p:sldId id="267" r:id="rId8"/>
    <p:sldId id="290" r:id="rId9"/>
    <p:sldId id="291" r:id="rId10"/>
    <p:sldId id="292" r:id="rId11"/>
    <p:sldId id="285" r:id="rId12"/>
    <p:sldId id="287" r:id="rId13"/>
    <p:sldId id="286"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p:cViewPr>
        <p:scale>
          <a:sx n="100" d="100"/>
          <a:sy n="100" d="100"/>
        </p:scale>
        <p:origin x="540" y="-93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72BD5F1-4678-4B7A-9AF4-908E4FA723E7}" type="datetimeFigureOut">
              <a:rPr lang="en-GB" smtClean="0"/>
              <a:pPr/>
              <a:t>12/01/2020</a:t>
            </a:fld>
            <a:endParaRPr lang="en-GB"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D65DA15-09FD-4613-AB38-6E7E17F57469}" type="slidenum">
              <a:rPr lang="en-GB" smtClean="0"/>
              <a:pPr/>
              <a:t>‹#›</a:t>
            </a:fld>
            <a:endParaRPr lang="en-GB" dirty="0"/>
          </a:p>
        </p:txBody>
      </p:sp>
    </p:spTree>
    <p:extLst>
      <p:ext uri="{BB962C8B-B14F-4D97-AF65-F5344CB8AC3E}">
        <p14:creationId xmlns:p14="http://schemas.microsoft.com/office/powerpoint/2010/main" val="15813438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DF4DD0-5324-454F-A0CE-FAA4B0E6D201}" type="datetimeFigureOut">
              <a:rPr lang="en-GB" smtClean="0"/>
              <a:pPr/>
              <a:t>12/01/2020</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40E1B14-2777-433E-9294-ABA761EB5A67}" type="slidenum">
              <a:rPr lang="en-GB" smtClean="0"/>
              <a:pPr/>
              <a:t>‹#›</a:t>
            </a:fld>
            <a:endParaRPr lang="en-GB" dirty="0"/>
          </a:p>
        </p:txBody>
      </p:sp>
    </p:spTree>
    <p:extLst>
      <p:ext uri="{BB962C8B-B14F-4D97-AF65-F5344CB8AC3E}">
        <p14:creationId xmlns:p14="http://schemas.microsoft.com/office/powerpoint/2010/main" val="14612430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google.com/url?sa=i&amp;source=images&amp;cd=&amp;cad=rja&amp;uact=8&amp;ved=2ahUKEwiVy7SmzsPiAhWSzIUKHaZ4AQ0QjB16BAgBEAQ&amp;url=https://globalgoals.scot/&amp;psig=AOvVaw1xR2jEsGDZxOGnKGOvl4We&amp;ust=1559317898332872"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sng" kern="1200" dirty="0" err="1" smtClean="0">
                <a:solidFill>
                  <a:schemeClr val="tx1"/>
                </a:solidFill>
                <a:effectLst/>
                <a:latin typeface="+mn-lt"/>
                <a:ea typeface="+mn-ea"/>
                <a:cs typeface="+mn-cs"/>
                <a:hlinkClick r:id="rId3"/>
              </a:rPr>
              <a:t>globalgoals.scot</a:t>
            </a:r>
            <a:endParaRPr lang="en-GB" dirty="0"/>
          </a:p>
        </p:txBody>
      </p:sp>
      <p:sp>
        <p:nvSpPr>
          <p:cNvPr id="4" name="Slide Number Placeholder 3"/>
          <p:cNvSpPr>
            <a:spLocks noGrp="1"/>
          </p:cNvSpPr>
          <p:nvPr>
            <p:ph type="sldNum" sz="quarter" idx="10"/>
          </p:nvPr>
        </p:nvSpPr>
        <p:spPr/>
        <p:txBody>
          <a:bodyPr/>
          <a:lstStyle/>
          <a:p>
            <a:fld id="{640E1B14-2777-433E-9294-ABA761EB5A67}" type="slidenum">
              <a:rPr lang="en-GB" smtClean="0"/>
              <a:pPr/>
              <a:t>2</a:t>
            </a:fld>
            <a:endParaRPr lang="en-GB"/>
          </a:p>
        </p:txBody>
      </p:sp>
    </p:spTree>
    <p:extLst>
      <p:ext uri="{BB962C8B-B14F-4D97-AF65-F5344CB8AC3E}">
        <p14:creationId xmlns:p14="http://schemas.microsoft.com/office/powerpoint/2010/main" val="25422897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u="none" strike="noStrike" kern="1200" baseline="0" dirty="0" smtClean="0">
              <a:solidFill>
                <a:schemeClr val="tx1"/>
              </a:solidFill>
              <a:latin typeface="+mn-lt"/>
              <a:ea typeface="+mn-ea"/>
              <a:cs typeface="+mn-cs"/>
            </a:endParaRPr>
          </a:p>
          <a:p>
            <a:r>
              <a:rPr lang="en-GB" sz="1200" b="0" i="0" u="none" strike="noStrike" kern="1200" baseline="0" dirty="0" smtClean="0">
                <a:solidFill>
                  <a:schemeClr val="tx1"/>
                </a:solidFill>
                <a:latin typeface="+mn-lt"/>
                <a:ea typeface="+mn-ea"/>
                <a:cs typeface="+mn-cs"/>
              </a:rPr>
              <a:t>Students know that migration is a continual process, which takes place locally, nationally and internationally. </a:t>
            </a:r>
          </a:p>
          <a:p>
            <a:r>
              <a:rPr lang="en-GB" sz="1200" b="0" i="0" u="none" strike="noStrike" kern="1200" baseline="0" dirty="0" smtClean="0">
                <a:solidFill>
                  <a:schemeClr val="tx1"/>
                </a:solidFill>
                <a:latin typeface="+mn-lt"/>
                <a:ea typeface="+mn-ea"/>
                <a:cs typeface="+mn-cs"/>
              </a:rPr>
              <a:t>	</a:t>
            </a:r>
          </a:p>
          <a:p>
            <a:endParaRPr lang="en-GB" dirty="0"/>
          </a:p>
        </p:txBody>
      </p:sp>
      <p:sp>
        <p:nvSpPr>
          <p:cNvPr id="4" name="Slide Number Placeholder 3"/>
          <p:cNvSpPr>
            <a:spLocks noGrp="1"/>
          </p:cNvSpPr>
          <p:nvPr>
            <p:ph type="sldNum" sz="quarter" idx="10"/>
          </p:nvPr>
        </p:nvSpPr>
        <p:spPr/>
        <p:txBody>
          <a:bodyPr/>
          <a:lstStyle/>
          <a:p>
            <a:fld id="{640E1B14-2777-433E-9294-ABA761EB5A67}" type="slidenum">
              <a:rPr lang="en-GB" smtClean="0"/>
              <a:pPr/>
              <a:t>3</a:t>
            </a:fld>
            <a:endParaRPr lang="en-GB" dirty="0"/>
          </a:p>
        </p:txBody>
      </p:sp>
    </p:spTree>
    <p:extLst>
      <p:ext uri="{BB962C8B-B14F-4D97-AF65-F5344CB8AC3E}">
        <p14:creationId xmlns:p14="http://schemas.microsoft.com/office/powerpoint/2010/main" val="20253334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342900" lvl="0" indent="-342900">
              <a:buFont typeface="+mj-lt"/>
              <a:buAutoNum type="arabicPeriod"/>
            </a:pPr>
            <a:r>
              <a:rPr lang="en-GB" b="1" dirty="0" smtClean="0">
                <a:solidFill>
                  <a:srgbClr val="0070C0"/>
                </a:solidFill>
              </a:rPr>
              <a:t>Sort them into a Diamond 9 shape</a:t>
            </a:r>
          </a:p>
          <a:p>
            <a:pPr marL="342900" lvl="0" indent="-342900">
              <a:buFont typeface="+mj-lt"/>
              <a:buAutoNum type="arabicPeriod"/>
            </a:pPr>
            <a:r>
              <a:rPr lang="en-GB" b="1" dirty="0" smtClean="0">
                <a:solidFill>
                  <a:srgbClr val="0070C0"/>
                </a:solidFill>
              </a:rPr>
              <a:t>Which aspects are </a:t>
            </a:r>
            <a:r>
              <a:rPr lang="en-GB" b="1" dirty="0" smtClean="0">
                <a:solidFill>
                  <a:schemeClr val="accent1">
                    <a:lumMod val="50000"/>
                  </a:schemeClr>
                </a:solidFill>
              </a:rPr>
              <a:t>the most important,</a:t>
            </a:r>
            <a:r>
              <a:rPr lang="en-GB" b="1" dirty="0" smtClean="0">
                <a:solidFill>
                  <a:srgbClr val="0070C0"/>
                </a:solidFill>
              </a:rPr>
              <a:t> do you think? </a:t>
            </a:r>
          </a:p>
          <a:p>
            <a:pPr marL="342900" lvl="0" indent="-342900">
              <a:buFont typeface="+mj-lt"/>
              <a:buAutoNum type="arabicPeriod"/>
            </a:pPr>
            <a:r>
              <a:rPr lang="en-GB" b="1" dirty="0" smtClean="0">
                <a:solidFill>
                  <a:srgbClr val="0070C0"/>
                </a:solidFill>
              </a:rPr>
              <a:t>Why are they more important?</a:t>
            </a:r>
            <a:endParaRPr lang="en-GB" dirty="0"/>
          </a:p>
        </p:txBody>
      </p:sp>
      <p:sp>
        <p:nvSpPr>
          <p:cNvPr id="4" name="Slide Number Placeholder 3"/>
          <p:cNvSpPr>
            <a:spLocks noGrp="1"/>
          </p:cNvSpPr>
          <p:nvPr>
            <p:ph type="sldNum" sz="quarter" idx="10"/>
          </p:nvPr>
        </p:nvSpPr>
        <p:spPr/>
        <p:txBody>
          <a:bodyPr/>
          <a:lstStyle/>
          <a:p>
            <a:fld id="{640E1B14-2777-433E-9294-ABA761EB5A67}" type="slidenum">
              <a:rPr lang="en-GB" smtClean="0"/>
              <a:pPr/>
              <a:t>7</a:t>
            </a:fld>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342900" lvl="0" indent="-342900">
              <a:buFont typeface="+mj-lt"/>
              <a:buAutoNum type="arabicPeriod"/>
            </a:pPr>
            <a:r>
              <a:rPr lang="en-GB" b="1" dirty="0" smtClean="0">
                <a:solidFill>
                  <a:srgbClr val="0070C0"/>
                </a:solidFill>
              </a:rPr>
              <a:t>Sort them into a Diamond 9 shape</a:t>
            </a:r>
          </a:p>
          <a:p>
            <a:pPr marL="342900" lvl="0" indent="-342900">
              <a:buFont typeface="+mj-lt"/>
              <a:buAutoNum type="arabicPeriod"/>
            </a:pPr>
            <a:r>
              <a:rPr lang="en-GB" b="1" dirty="0" smtClean="0">
                <a:solidFill>
                  <a:srgbClr val="0070C0"/>
                </a:solidFill>
              </a:rPr>
              <a:t>Which aspects are </a:t>
            </a:r>
            <a:r>
              <a:rPr lang="en-GB" b="1" dirty="0" smtClean="0">
                <a:solidFill>
                  <a:schemeClr val="accent1">
                    <a:lumMod val="50000"/>
                  </a:schemeClr>
                </a:solidFill>
              </a:rPr>
              <a:t>the most important,</a:t>
            </a:r>
            <a:r>
              <a:rPr lang="en-GB" b="1" dirty="0" smtClean="0">
                <a:solidFill>
                  <a:srgbClr val="0070C0"/>
                </a:solidFill>
              </a:rPr>
              <a:t> do you think? </a:t>
            </a:r>
          </a:p>
          <a:p>
            <a:pPr marL="342900" lvl="0" indent="-342900">
              <a:buFont typeface="+mj-lt"/>
              <a:buAutoNum type="arabicPeriod"/>
            </a:pPr>
            <a:r>
              <a:rPr lang="en-GB" b="1" dirty="0" smtClean="0">
                <a:solidFill>
                  <a:srgbClr val="0070C0"/>
                </a:solidFill>
              </a:rPr>
              <a:t>Why are they more important?</a:t>
            </a:r>
            <a:endParaRPr lang="en-GB" dirty="0"/>
          </a:p>
        </p:txBody>
      </p:sp>
      <p:sp>
        <p:nvSpPr>
          <p:cNvPr id="4" name="Slide Number Placeholder 3"/>
          <p:cNvSpPr>
            <a:spLocks noGrp="1"/>
          </p:cNvSpPr>
          <p:nvPr>
            <p:ph type="sldNum" sz="quarter" idx="10"/>
          </p:nvPr>
        </p:nvSpPr>
        <p:spPr/>
        <p:txBody>
          <a:bodyPr/>
          <a:lstStyle/>
          <a:p>
            <a:fld id="{640E1B14-2777-433E-9294-ABA761EB5A67}" type="slidenum">
              <a:rPr lang="en-GB" smtClean="0"/>
              <a:pPr/>
              <a:t>8</a:t>
            </a:fld>
            <a:endParaRPr lang="en-GB" dirty="0"/>
          </a:p>
        </p:txBody>
      </p:sp>
    </p:spTree>
    <p:extLst>
      <p:ext uri="{BB962C8B-B14F-4D97-AF65-F5344CB8AC3E}">
        <p14:creationId xmlns:p14="http://schemas.microsoft.com/office/powerpoint/2010/main" val="7478037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342900" lvl="0" indent="-342900">
              <a:buFont typeface="+mj-lt"/>
              <a:buAutoNum type="arabicPeriod"/>
            </a:pPr>
            <a:r>
              <a:rPr lang="en-GB" b="1" dirty="0" smtClean="0">
                <a:solidFill>
                  <a:srgbClr val="0070C0"/>
                </a:solidFill>
              </a:rPr>
              <a:t>Sort them into a Diamond 9 shape</a:t>
            </a:r>
          </a:p>
          <a:p>
            <a:pPr marL="342900" lvl="0" indent="-342900">
              <a:buFont typeface="+mj-lt"/>
              <a:buAutoNum type="arabicPeriod"/>
            </a:pPr>
            <a:r>
              <a:rPr lang="en-GB" b="1" dirty="0" smtClean="0">
                <a:solidFill>
                  <a:srgbClr val="0070C0"/>
                </a:solidFill>
              </a:rPr>
              <a:t>Which aspects are </a:t>
            </a:r>
            <a:r>
              <a:rPr lang="en-GB" b="1" dirty="0" smtClean="0">
                <a:solidFill>
                  <a:schemeClr val="accent1">
                    <a:lumMod val="50000"/>
                  </a:schemeClr>
                </a:solidFill>
              </a:rPr>
              <a:t>the most important,</a:t>
            </a:r>
            <a:r>
              <a:rPr lang="en-GB" b="1" dirty="0" smtClean="0">
                <a:solidFill>
                  <a:srgbClr val="0070C0"/>
                </a:solidFill>
              </a:rPr>
              <a:t> do you think? </a:t>
            </a:r>
          </a:p>
          <a:p>
            <a:pPr marL="342900" lvl="0" indent="-342900">
              <a:buFont typeface="+mj-lt"/>
              <a:buAutoNum type="arabicPeriod"/>
            </a:pPr>
            <a:r>
              <a:rPr lang="en-GB" b="1" dirty="0" smtClean="0">
                <a:solidFill>
                  <a:srgbClr val="0070C0"/>
                </a:solidFill>
              </a:rPr>
              <a:t>Why are they more important?</a:t>
            </a:r>
            <a:endParaRPr lang="en-GB" dirty="0"/>
          </a:p>
        </p:txBody>
      </p:sp>
      <p:sp>
        <p:nvSpPr>
          <p:cNvPr id="4" name="Slide Number Placeholder 3"/>
          <p:cNvSpPr>
            <a:spLocks noGrp="1"/>
          </p:cNvSpPr>
          <p:nvPr>
            <p:ph type="sldNum" sz="quarter" idx="10"/>
          </p:nvPr>
        </p:nvSpPr>
        <p:spPr/>
        <p:txBody>
          <a:bodyPr/>
          <a:lstStyle/>
          <a:p>
            <a:fld id="{640E1B14-2777-433E-9294-ABA761EB5A67}" type="slidenum">
              <a:rPr lang="en-GB" smtClean="0"/>
              <a:pPr/>
              <a:t>9</a:t>
            </a:fld>
            <a:endParaRPr lang="en-GB" dirty="0"/>
          </a:p>
        </p:txBody>
      </p:sp>
    </p:spTree>
    <p:extLst>
      <p:ext uri="{BB962C8B-B14F-4D97-AF65-F5344CB8AC3E}">
        <p14:creationId xmlns:p14="http://schemas.microsoft.com/office/powerpoint/2010/main" val="9862888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342900" lvl="0" indent="-342900">
              <a:buFont typeface="+mj-lt"/>
              <a:buAutoNum type="arabicPeriod"/>
            </a:pPr>
            <a:r>
              <a:rPr lang="en-GB" b="1" dirty="0" smtClean="0">
                <a:solidFill>
                  <a:srgbClr val="0070C0"/>
                </a:solidFill>
              </a:rPr>
              <a:t>Sort them into a Diamond 9 shape</a:t>
            </a:r>
          </a:p>
          <a:p>
            <a:pPr marL="342900" lvl="0" indent="-342900">
              <a:buFont typeface="+mj-lt"/>
              <a:buAutoNum type="arabicPeriod"/>
            </a:pPr>
            <a:r>
              <a:rPr lang="en-GB" b="1" dirty="0" smtClean="0">
                <a:solidFill>
                  <a:srgbClr val="0070C0"/>
                </a:solidFill>
              </a:rPr>
              <a:t>Which aspects are </a:t>
            </a:r>
            <a:r>
              <a:rPr lang="en-GB" b="1" dirty="0" smtClean="0">
                <a:solidFill>
                  <a:schemeClr val="accent1">
                    <a:lumMod val="50000"/>
                  </a:schemeClr>
                </a:solidFill>
              </a:rPr>
              <a:t>the most important,</a:t>
            </a:r>
            <a:r>
              <a:rPr lang="en-GB" b="1" dirty="0" smtClean="0">
                <a:solidFill>
                  <a:srgbClr val="0070C0"/>
                </a:solidFill>
              </a:rPr>
              <a:t> do you think? </a:t>
            </a:r>
          </a:p>
          <a:p>
            <a:pPr marL="342900" lvl="0" indent="-342900">
              <a:buFont typeface="+mj-lt"/>
              <a:buAutoNum type="arabicPeriod"/>
            </a:pPr>
            <a:r>
              <a:rPr lang="en-GB" b="1" dirty="0" smtClean="0">
                <a:solidFill>
                  <a:srgbClr val="0070C0"/>
                </a:solidFill>
              </a:rPr>
              <a:t>Why are they more important?</a:t>
            </a:r>
            <a:endParaRPr lang="en-GB" dirty="0"/>
          </a:p>
        </p:txBody>
      </p:sp>
      <p:sp>
        <p:nvSpPr>
          <p:cNvPr id="4" name="Slide Number Placeholder 3"/>
          <p:cNvSpPr>
            <a:spLocks noGrp="1"/>
          </p:cNvSpPr>
          <p:nvPr>
            <p:ph type="sldNum" sz="quarter" idx="10"/>
          </p:nvPr>
        </p:nvSpPr>
        <p:spPr/>
        <p:txBody>
          <a:bodyPr/>
          <a:lstStyle/>
          <a:p>
            <a:fld id="{640E1B14-2777-433E-9294-ABA761EB5A67}" type="slidenum">
              <a:rPr lang="en-GB" smtClean="0"/>
              <a:pPr/>
              <a:t>10</a:t>
            </a:fld>
            <a:endParaRPr lang="en-GB" dirty="0"/>
          </a:p>
        </p:txBody>
      </p:sp>
    </p:spTree>
    <p:extLst>
      <p:ext uri="{BB962C8B-B14F-4D97-AF65-F5344CB8AC3E}">
        <p14:creationId xmlns:p14="http://schemas.microsoft.com/office/powerpoint/2010/main" val="36685561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590419a5a1_0_0:notes"/>
          <p:cNvSpPr>
            <a:spLocks noGrp="1" noRot="1" noChangeAspect="1"/>
          </p:cNvSpPr>
          <p:nvPr>
            <p:ph type="sldImg" idx="2"/>
          </p:nvPr>
        </p:nvSpPr>
        <p:spPr>
          <a:xfrm>
            <a:off x="1154113" y="585788"/>
            <a:ext cx="3913187" cy="29337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2" name="Google Shape;222;g590419a5a1_0_0:notes"/>
          <p:cNvSpPr txBox="1">
            <a:spLocks noGrp="1"/>
          </p:cNvSpPr>
          <p:nvPr>
            <p:ph type="body" idx="1"/>
          </p:nvPr>
        </p:nvSpPr>
        <p:spPr>
          <a:xfrm>
            <a:off x="622145" y="3714623"/>
            <a:ext cx="4977300" cy="3519000"/>
          </a:xfrm>
          <a:prstGeom prst="rect">
            <a:avLst/>
          </a:prstGeom>
          <a:noFill/>
          <a:ln>
            <a:noFill/>
          </a:ln>
        </p:spPr>
        <p:txBody>
          <a:bodyPr spcFirstLastPara="1" wrap="square" lIns="80150" tIns="80150" rIns="80150" bIns="8015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499527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20:notes"/>
          <p:cNvSpPr>
            <a:spLocks noGrp="1" noRot="1" noChangeAspect="1"/>
          </p:cNvSpPr>
          <p:nvPr>
            <p:ph type="sldImg" idx="2"/>
          </p:nvPr>
        </p:nvSpPr>
        <p:spPr>
          <a:xfrm>
            <a:off x="1155700" y="585788"/>
            <a:ext cx="3911600" cy="29337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3" name="Google Shape;233;p20:notes"/>
          <p:cNvSpPr txBox="1">
            <a:spLocks noGrp="1"/>
          </p:cNvSpPr>
          <p:nvPr>
            <p:ph type="body" idx="1"/>
          </p:nvPr>
        </p:nvSpPr>
        <p:spPr>
          <a:xfrm>
            <a:off x="622145" y="3714623"/>
            <a:ext cx="4977163" cy="3519116"/>
          </a:xfrm>
          <a:prstGeom prst="rect">
            <a:avLst/>
          </a:prstGeom>
          <a:noFill/>
          <a:ln>
            <a:noFill/>
          </a:ln>
        </p:spPr>
        <p:txBody>
          <a:bodyPr spcFirstLastPara="1" wrap="square" lIns="80150" tIns="80150" rIns="80150" bIns="80150"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913670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p21:notes"/>
          <p:cNvSpPr>
            <a:spLocks noGrp="1" noRot="1" noChangeAspect="1"/>
          </p:cNvSpPr>
          <p:nvPr>
            <p:ph type="sldImg" idx="2"/>
          </p:nvPr>
        </p:nvSpPr>
        <p:spPr>
          <a:xfrm>
            <a:off x="1155700" y="585788"/>
            <a:ext cx="3911600" cy="29337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8" name="Google Shape;258;p21:notes"/>
          <p:cNvSpPr txBox="1">
            <a:spLocks noGrp="1"/>
          </p:cNvSpPr>
          <p:nvPr>
            <p:ph type="body" idx="1"/>
          </p:nvPr>
        </p:nvSpPr>
        <p:spPr>
          <a:xfrm>
            <a:off x="622145" y="3714623"/>
            <a:ext cx="4977163" cy="3519116"/>
          </a:xfrm>
          <a:prstGeom prst="rect">
            <a:avLst/>
          </a:prstGeom>
          <a:noFill/>
          <a:ln>
            <a:noFill/>
          </a:ln>
        </p:spPr>
        <p:txBody>
          <a:bodyPr spcFirstLastPara="1" wrap="square" lIns="80150" tIns="80150" rIns="80150" bIns="80150" anchor="t" anchorCtr="0">
            <a:noAutofit/>
          </a:bodyPr>
          <a:lstStyle/>
          <a:p>
            <a:pPr marL="0" lvl="0" indent="0" algn="l" rtl="0">
              <a:spcBef>
                <a:spcPts val="0"/>
              </a:spcBef>
              <a:spcAft>
                <a:spcPts val="0"/>
              </a:spcAft>
              <a:buNone/>
            </a:pPr>
            <a:r>
              <a:rPr lang="en-GB" sz="1200" dirty="0" smtClean="0">
                <a:solidFill>
                  <a:schemeClr val="dk1"/>
                </a:solidFill>
                <a:latin typeface="Calibri"/>
                <a:ea typeface="Calibri"/>
                <a:cs typeface="Calibri"/>
                <a:sym typeface="Calibri"/>
              </a:rPr>
              <a:t>.</a:t>
            </a:r>
            <a:endParaRPr dirty="0"/>
          </a:p>
        </p:txBody>
      </p:sp>
    </p:spTree>
    <p:extLst>
      <p:ext uri="{BB962C8B-B14F-4D97-AF65-F5344CB8AC3E}">
        <p14:creationId xmlns:p14="http://schemas.microsoft.com/office/powerpoint/2010/main" val="10911767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BAE56EE-9549-45A0-BBA2-AEB39735062A}" type="datetimeFigureOut">
              <a:rPr lang="en-GB" smtClean="0"/>
              <a:pPr/>
              <a:t>12/01/2020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17328E5-24CB-4E61-9CBE-424E1B15B3F2}" type="slidenum">
              <a:rPr lang="en-GB" smtClean="0"/>
              <a:pPr/>
              <a:t>‹#›</a:t>
            </a:fld>
            <a:endParaRPr lang="en-GB"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BAE56EE-9549-45A0-BBA2-AEB39735062A}" type="datetimeFigureOut">
              <a:rPr lang="en-GB" smtClean="0"/>
              <a:pPr/>
              <a:t>12/01/2020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17328E5-24CB-4E61-9CBE-424E1B15B3F2}" type="slidenum">
              <a:rPr lang="en-GB" smtClean="0"/>
              <a:pPr/>
              <a:t>‹#›</a:t>
            </a:fld>
            <a:endParaRPr lang="en-GB"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BAE56EE-9549-45A0-BBA2-AEB39735062A}" type="datetimeFigureOut">
              <a:rPr lang="en-GB" smtClean="0"/>
              <a:pPr/>
              <a:t>12/01/2020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17328E5-24CB-4E61-9CBE-424E1B15B3F2}" type="slidenum">
              <a:rPr lang="en-GB" smtClean="0"/>
              <a:pPr/>
              <a:t>‹#›</a:t>
            </a:fld>
            <a:endParaRPr lang="en-GB"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BAE56EE-9549-45A0-BBA2-AEB39735062A}" type="datetimeFigureOut">
              <a:rPr lang="en-GB" smtClean="0"/>
              <a:pPr/>
              <a:t>12/01/2020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17328E5-24CB-4E61-9CBE-424E1B15B3F2}" type="slidenum">
              <a:rPr lang="en-GB" smtClean="0"/>
              <a:pPr/>
              <a:t>‹#›</a:t>
            </a:fld>
            <a:endParaRPr lang="en-GB" dirty="0"/>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AE56EE-9549-45A0-BBA2-AEB39735062A}" type="datetimeFigureOut">
              <a:rPr lang="en-GB" smtClean="0"/>
              <a:pPr/>
              <a:t>12/01/2020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17328E5-24CB-4E61-9CBE-424E1B15B3F2}" type="slidenum">
              <a:rPr lang="en-GB" smtClean="0"/>
              <a:pPr/>
              <a:t>‹#›</a:t>
            </a:fld>
            <a:endParaRPr lang="en-GB"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BAE56EE-9549-45A0-BBA2-AEB39735062A}" type="datetimeFigureOut">
              <a:rPr lang="en-GB" smtClean="0"/>
              <a:pPr/>
              <a:t>12/01/2020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F17328E5-24CB-4E61-9CBE-424E1B15B3F2}" type="slidenum">
              <a:rPr lang="en-GB" smtClean="0"/>
              <a:pPr/>
              <a:t>‹#›</a:t>
            </a:fld>
            <a:endParaRPr lang="en-GB"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BAE56EE-9549-45A0-BBA2-AEB39735062A}" type="datetimeFigureOut">
              <a:rPr lang="en-GB" smtClean="0"/>
              <a:pPr/>
              <a:t>12/01/2020</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F17328E5-24CB-4E61-9CBE-424E1B15B3F2}" type="slidenum">
              <a:rPr lang="en-GB" smtClean="0"/>
              <a:pPr/>
              <a:t>‹#›</a:t>
            </a:fld>
            <a:endParaRPr lang="en-GB"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BAE56EE-9549-45A0-BBA2-AEB39735062A}" type="datetimeFigureOut">
              <a:rPr lang="en-GB" smtClean="0"/>
              <a:pPr/>
              <a:t>12/01/2020</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F17328E5-24CB-4E61-9CBE-424E1B15B3F2}" type="slidenum">
              <a:rPr lang="en-GB" smtClean="0"/>
              <a:pPr/>
              <a:t>‹#›</a:t>
            </a:fld>
            <a:endParaRPr lang="en-GB"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AE56EE-9549-45A0-BBA2-AEB39735062A}" type="datetimeFigureOut">
              <a:rPr lang="en-GB" smtClean="0"/>
              <a:pPr/>
              <a:t>12/01/2020</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F17328E5-24CB-4E61-9CBE-424E1B15B3F2}" type="slidenum">
              <a:rPr lang="en-GB" smtClean="0"/>
              <a:pPr/>
              <a:t>‹#›</a:t>
            </a:fld>
            <a:endParaRPr lang="en-GB"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AE56EE-9549-45A0-BBA2-AEB39735062A}" type="datetimeFigureOut">
              <a:rPr lang="en-GB" smtClean="0"/>
              <a:pPr/>
              <a:t>12/01/2020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F17328E5-24CB-4E61-9CBE-424E1B15B3F2}" type="slidenum">
              <a:rPr lang="en-GB" smtClean="0"/>
              <a:pPr/>
              <a:t>‹#›</a:t>
            </a:fld>
            <a:endParaRPr lang="en-GB" dirty="0"/>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AE56EE-9549-45A0-BBA2-AEB39735062A}" type="datetimeFigureOut">
              <a:rPr lang="en-GB" smtClean="0"/>
              <a:pPr/>
              <a:t>12/01/2020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F17328E5-24CB-4E61-9CBE-424E1B15B3F2}" type="slidenum">
              <a:rPr lang="en-GB" smtClean="0"/>
              <a:pPr/>
              <a:t>‹#›</a:t>
            </a:fld>
            <a:endParaRPr lang="en-GB" dirty="0"/>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AE56EE-9549-45A0-BBA2-AEB39735062A}" type="datetimeFigureOut">
              <a:rPr lang="en-GB" smtClean="0"/>
              <a:pPr/>
              <a:t>12/01/2020</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7328E5-24CB-4E61-9CBE-424E1B15B3F2}" type="slidenum">
              <a:rPr lang="en-GB" smtClean="0"/>
              <a:pPr/>
              <a:t>‹#›</a:t>
            </a:fld>
            <a:endParaRPr lang="en-GB"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watch?v=99UN7so92tk"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unhcr.org/uk/stateless-people.html" TargetMode="External"/><Relationship Id="rId2" Type="http://schemas.openxmlformats.org/officeDocument/2006/relationships/hyperlink" Target="http://inequality.is/"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5.jpg"/></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7.jpg"/></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9512" y="188640"/>
            <a:ext cx="8856984" cy="6336704"/>
          </a:xfrm>
          <a:prstGeom prst="rect">
            <a:avLst/>
          </a:prstGeom>
          <a:solidFill>
            <a:schemeClr val="bg1"/>
          </a:solidFill>
          <a:ln cmpd="sng">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ctrTitle"/>
          </p:nvPr>
        </p:nvSpPr>
        <p:spPr/>
        <p:txBody>
          <a:bodyPr/>
          <a:lstStyle/>
          <a:p>
            <a:r>
              <a:rPr lang="en-GB" dirty="0" smtClean="0"/>
              <a:t>Reduce Inequalities Lesson </a:t>
            </a:r>
            <a:r>
              <a:rPr lang="bg-BG" dirty="0" smtClean="0"/>
              <a:t>2</a:t>
            </a:r>
            <a:r>
              <a:rPr lang="en-GB" dirty="0" smtClean="0"/>
              <a:t> </a:t>
            </a:r>
            <a:endParaRPr lang="en-GB" dirty="0"/>
          </a:p>
        </p:txBody>
      </p:sp>
      <p:sp>
        <p:nvSpPr>
          <p:cNvPr id="3" name="Subtitle 2"/>
          <p:cNvSpPr>
            <a:spLocks noGrp="1"/>
          </p:cNvSpPr>
          <p:nvPr>
            <p:ph type="subTitle" idx="1"/>
          </p:nvPr>
        </p:nvSpPr>
        <p:spPr/>
        <p:txBody>
          <a:bodyPr/>
          <a:lstStyle/>
          <a:p>
            <a:r>
              <a:rPr lang="en-GB" dirty="0" smtClean="0">
                <a:solidFill>
                  <a:schemeClr val="tx1"/>
                </a:solidFill>
              </a:rPr>
              <a:t>Types of inequalities</a:t>
            </a:r>
          </a:p>
          <a:p>
            <a:r>
              <a:rPr lang="en-GB" b="1" i="1" dirty="0" smtClean="0"/>
              <a:t>No superior, no inferior</a:t>
            </a:r>
            <a:endParaRPr lang="en-GB" dirty="0"/>
          </a:p>
          <a:p>
            <a:endParaRPr lang="en-GB" dirty="0">
              <a:solidFill>
                <a:schemeClr val="tx1"/>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808" y="764704"/>
            <a:ext cx="3223100" cy="1224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2000" y="2835095"/>
            <a:ext cx="3312368" cy="553998"/>
          </a:xfrm>
          <a:prstGeom prst="rect">
            <a:avLst/>
          </a:prstGeom>
          <a:noFill/>
        </p:spPr>
        <p:txBody>
          <a:bodyPr wrap="square" rtlCol="0">
            <a:spAutoFit/>
          </a:bodyPr>
          <a:lstStyle/>
          <a:p>
            <a:r>
              <a:rPr lang="en-US" sz="3000" b="1" dirty="0" smtClean="0"/>
              <a:t>Inferior by Abilities</a:t>
            </a:r>
            <a:endParaRPr lang="en-US" sz="3000" b="1" dirty="0"/>
          </a:p>
        </p:txBody>
      </p:sp>
      <p:sp>
        <p:nvSpPr>
          <p:cNvPr id="7" name="TextBox 6"/>
          <p:cNvSpPr txBox="1"/>
          <p:nvPr/>
        </p:nvSpPr>
        <p:spPr>
          <a:xfrm>
            <a:off x="323528" y="711437"/>
            <a:ext cx="3024336" cy="5940088"/>
          </a:xfrm>
          <a:prstGeom prst="rect">
            <a:avLst/>
          </a:prstGeom>
          <a:noFill/>
        </p:spPr>
        <p:txBody>
          <a:bodyPr wrap="square" rtlCol="0">
            <a:spAutoFit/>
          </a:bodyPr>
          <a:lstStyle/>
          <a:p>
            <a:r>
              <a:rPr lang="en-US" sz="2000" dirty="0"/>
              <a:t>People with disabilities represent 15% of the world’s </a:t>
            </a:r>
            <a:r>
              <a:rPr lang="en-US" sz="2000" dirty="0" smtClean="0"/>
              <a:t>population.</a:t>
            </a:r>
          </a:p>
          <a:p>
            <a:r>
              <a:rPr lang="en-US" sz="2000" dirty="0"/>
              <a:t>80% of whom live in developing </a:t>
            </a:r>
            <a:r>
              <a:rPr lang="en-US" sz="2000" dirty="0" smtClean="0"/>
              <a:t>countries.</a:t>
            </a:r>
          </a:p>
          <a:p>
            <a:r>
              <a:rPr lang="en-US" sz="2000" dirty="0"/>
              <a:t>Yet less than 20% of disabled people are currently employed</a:t>
            </a:r>
            <a:r>
              <a:rPr lang="en-US" sz="2000" dirty="0" smtClean="0"/>
              <a:t>.</a:t>
            </a:r>
          </a:p>
          <a:p>
            <a:r>
              <a:rPr lang="en-US" sz="2000" dirty="0"/>
              <a:t>They are often excluded from participation in social life and highly vulnerable to neglect and abuse</a:t>
            </a:r>
            <a:r>
              <a:rPr lang="en-US" sz="2000" dirty="0" smtClean="0"/>
              <a:t>.</a:t>
            </a:r>
          </a:p>
          <a:p>
            <a:endParaRPr lang="en-US" sz="2000" dirty="0" smtClean="0"/>
          </a:p>
          <a:p>
            <a:r>
              <a:rPr lang="en-US" sz="2000" dirty="0" smtClean="0"/>
              <a:t>In order to fully integrate they need:</a:t>
            </a:r>
          </a:p>
          <a:p>
            <a:pPr marL="285750" indent="-285750">
              <a:buFontTx/>
              <a:buChar char="-"/>
            </a:pPr>
            <a:r>
              <a:rPr lang="en-US" sz="2000" dirty="0" smtClean="0"/>
              <a:t>Accessible environment;</a:t>
            </a:r>
          </a:p>
          <a:p>
            <a:pPr marL="285750" indent="-285750">
              <a:buFontTx/>
              <a:buChar char="-"/>
            </a:pPr>
            <a:r>
              <a:rPr lang="en-US" sz="2000" dirty="0" smtClean="0"/>
              <a:t>Inclusive education</a:t>
            </a:r>
          </a:p>
          <a:p>
            <a:pPr marL="285750" indent="-285750">
              <a:buFontTx/>
              <a:buChar char="-"/>
            </a:pPr>
            <a:r>
              <a:rPr lang="en-US" sz="2000" dirty="0" smtClean="0"/>
              <a:t>Adaptation at the workplace.</a:t>
            </a:r>
            <a:endParaRPr lang="en-US" sz="2000"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58075" y="3717033"/>
            <a:ext cx="5582477" cy="3140968"/>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58075" y="-6036"/>
            <a:ext cx="5585925" cy="2513192"/>
          </a:xfrm>
          <a:prstGeom prst="rect">
            <a:avLst/>
          </a:prstGeom>
        </p:spPr>
      </p:pic>
    </p:spTree>
    <p:extLst>
      <p:ext uri="{BB962C8B-B14F-4D97-AF65-F5344CB8AC3E}">
        <p14:creationId xmlns:p14="http://schemas.microsoft.com/office/powerpoint/2010/main" val="29930815"/>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pic>
        <p:nvPicPr>
          <p:cNvPr id="224" name="Google Shape;224;p31"/>
          <p:cNvPicPr preferRelativeResize="0"/>
          <p:nvPr/>
        </p:nvPicPr>
        <p:blipFill rotWithShape="1">
          <a:blip r:embed="rId3">
            <a:alphaModFix/>
          </a:blip>
          <a:srcRect/>
          <a:stretch/>
        </p:blipFill>
        <p:spPr>
          <a:xfrm>
            <a:off x="7375258" y="292952"/>
            <a:ext cx="1379321" cy="474154"/>
          </a:xfrm>
          <a:prstGeom prst="rect">
            <a:avLst/>
          </a:prstGeom>
          <a:noFill/>
          <a:ln>
            <a:noFill/>
          </a:ln>
        </p:spPr>
      </p:pic>
      <p:sp>
        <p:nvSpPr>
          <p:cNvPr id="225" name="Google Shape;225;p31"/>
          <p:cNvSpPr/>
          <p:nvPr/>
        </p:nvSpPr>
        <p:spPr>
          <a:xfrm rot="10800000" flipH="1">
            <a:off x="366746" y="922257"/>
            <a:ext cx="8394600" cy="46500"/>
          </a:xfrm>
          <a:prstGeom prst="rect">
            <a:avLst/>
          </a:prstGeom>
          <a:solidFill>
            <a:srgbClr val="A98278"/>
          </a:solidFill>
          <a:ln>
            <a:noFill/>
          </a:ln>
        </p:spPr>
        <p:txBody>
          <a:bodyPr spcFirstLastPara="1" wrap="square" lIns="80150" tIns="80150" rIns="80150" bIns="80150" anchor="ctr" anchorCtr="0">
            <a:noAutofit/>
          </a:bodyPr>
          <a:lstStyle/>
          <a:p>
            <a:pPr marL="0" marR="0" lvl="0" indent="0" algn="l" rtl="0">
              <a:spcBef>
                <a:spcPts val="0"/>
              </a:spcBef>
              <a:spcAft>
                <a:spcPts val="0"/>
              </a:spcAft>
              <a:buNone/>
            </a:pPr>
            <a:endParaRPr sz="1800">
              <a:solidFill>
                <a:srgbClr val="A98278"/>
              </a:solidFill>
              <a:latin typeface="Calibri"/>
              <a:ea typeface="Calibri"/>
              <a:cs typeface="Calibri"/>
              <a:sym typeface="Calibri"/>
            </a:endParaRPr>
          </a:p>
        </p:txBody>
      </p:sp>
      <p:sp>
        <p:nvSpPr>
          <p:cNvPr id="226" name="Google Shape;226;p31"/>
          <p:cNvSpPr/>
          <p:nvPr/>
        </p:nvSpPr>
        <p:spPr>
          <a:xfrm rot="10800000" flipH="1">
            <a:off x="366746" y="6452437"/>
            <a:ext cx="8394600" cy="46500"/>
          </a:xfrm>
          <a:prstGeom prst="rect">
            <a:avLst/>
          </a:prstGeom>
          <a:solidFill>
            <a:srgbClr val="A98278"/>
          </a:solidFill>
          <a:ln>
            <a:noFill/>
          </a:ln>
        </p:spPr>
        <p:txBody>
          <a:bodyPr spcFirstLastPara="1" wrap="square" lIns="80150" tIns="80150" rIns="80150" bIns="80150" anchor="ctr" anchorCtr="0">
            <a:noAutofit/>
          </a:bodyPr>
          <a:lstStyle/>
          <a:p>
            <a:pPr marL="0" marR="0" lvl="0" indent="0" algn="l" rtl="0">
              <a:spcBef>
                <a:spcPts val="0"/>
              </a:spcBef>
              <a:spcAft>
                <a:spcPts val="0"/>
              </a:spcAft>
              <a:buNone/>
            </a:pPr>
            <a:endParaRPr sz="1800">
              <a:solidFill>
                <a:srgbClr val="A98278"/>
              </a:solidFill>
              <a:latin typeface="Calibri"/>
              <a:ea typeface="Calibri"/>
              <a:cs typeface="Calibri"/>
              <a:sym typeface="Calibri"/>
            </a:endParaRPr>
          </a:p>
        </p:txBody>
      </p:sp>
      <p:sp>
        <p:nvSpPr>
          <p:cNvPr id="227" name="Google Shape;227;p31"/>
          <p:cNvSpPr txBox="1"/>
          <p:nvPr/>
        </p:nvSpPr>
        <p:spPr>
          <a:xfrm>
            <a:off x="971600" y="2752062"/>
            <a:ext cx="6552728" cy="1155300"/>
          </a:xfrm>
          <a:prstGeom prst="rect">
            <a:avLst/>
          </a:prstGeom>
          <a:noFill/>
          <a:ln>
            <a:noFill/>
          </a:ln>
        </p:spPr>
        <p:txBody>
          <a:bodyPr spcFirstLastPara="1" wrap="square" lIns="80150" tIns="80150" rIns="80150" bIns="80150" anchor="t" anchorCtr="0">
            <a:noAutofit/>
          </a:bodyPr>
          <a:lstStyle/>
          <a:p>
            <a:pPr marL="0" marR="0" lvl="0" indent="0" algn="ctr" rtl="0">
              <a:spcBef>
                <a:spcPts val="0"/>
              </a:spcBef>
              <a:spcAft>
                <a:spcPts val="0"/>
              </a:spcAft>
              <a:buNone/>
            </a:pPr>
            <a:r>
              <a:rPr lang="en-GB" sz="2600" i="1" dirty="0">
                <a:solidFill>
                  <a:schemeClr val="dk2"/>
                </a:solidFill>
                <a:latin typeface="Raleway"/>
                <a:ea typeface="Raleway"/>
                <a:cs typeface="Raleway"/>
                <a:sym typeface="Raleway"/>
              </a:rPr>
              <a:t>           </a:t>
            </a:r>
            <a:r>
              <a:rPr lang="en-GB" sz="2600" i="1" dirty="0" smtClean="0">
                <a:solidFill>
                  <a:schemeClr val="dk2"/>
                </a:solidFill>
                <a:latin typeface="Raleway"/>
                <a:ea typeface="Raleway"/>
                <a:cs typeface="Raleway"/>
                <a:sym typeface="Raleway"/>
              </a:rPr>
              <a:t>Group discussion on the various types of </a:t>
            </a:r>
            <a:r>
              <a:rPr lang="en-GB" sz="2600" i="1" dirty="0" smtClean="0">
                <a:solidFill>
                  <a:schemeClr val="dk2"/>
                </a:solidFill>
                <a:latin typeface="Raleway"/>
                <a:ea typeface="Raleway"/>
                <a:cs typeface="Raleway"/>
                <a:sym typeface="Raleway"/>
              </a:rPr>
              <a:t>inequalities</a:t>
            </a:r>
            <a:endParaRPr lang="en-GB" sz="2600" i="1" dirty="0" smtClean="0">
              <a:solidFill>
                <a:schemeClr val="dk2"/>
              </a:solidFill>
              <a:latin typeface="Raleway"/>
              <a:ea typeface="Raleway"/>
              <a:cs typeface="Raleway"/>
              <a:sym typeface="Raleway"/>
            </a:endParaRPr>
          </a:p>
        </p:txBody>
      </p:sp>
      <p:sp>
        <p:nvSpPr>
          <p:cNvPr id="229" name="Google Shape;229;p31"/>
          <p:cNvSpPr txBox="1"/>
          <p:nvPr/>
        </p:nvSpPr>
        <p:spPr>
          <a:xfrm>
            <a:off x="107504" y="84326"/>
            <a:ext cx="6984776" cy="837929"/>
          </a:xfrm>
          <a:prstGeom prst="rect">
            <a:avLst/>
          </a:prstGeom>
          <a:solidFill>
            <a:schemeClr val="bg2">
              <a:lumMod val="50000"/>
            </a:schemeClr>
          </a:solidFill>
          <a:ln>
            <a:noFill/>
          </a:ln>
        </p:spPr>
        <p:txBody>
          <a:bodyPr spcFirstLastPara="1" wrap="square" lIns="80150" tIns="80150" rIns="80150" bIns="80150" anchor="t" anchorCtr="0">
            <a:noAutofit/>
          </a:bodyPr>
          <a:lstStyle/>
          <a:p>
            <a:pPr marL="0" marR="0" lvl="0" indent="0" algn="l" rtl="0">
              <a:spcBef>
                <a:spcPts val="0"/>
              </a:spcBef>
              <a:spcAft>
                <a:spcPts val="0"/>
              </a:spcAft>
              <a:buNone/>
            </a:pPr>
            <a:r>
              <a:rPr lang="en-GB" sz="1200" b="1" dirty="0">
                <a:solidFill>
                  <a:schemeClr val="bg1"/>
                </a:solidFill>
                <a:latin typeface="Prompt"/>
                <a:ea typeface="Prompt"/>
                <a:cs typeface="Prompt"/>
                <a:sym typeface="Prompt"/>
              </a:rPr>
              <a:t>// </a:t>
            </a:r>
            <a:r>
              <a:rPr lang="en-GB" sz="1200" b="1" dirty="0" smtClean="0">
                <a:solidFill>
                  <a:schemeClr val="bg1"/>
                </a:solidFill>
                <a:latin typeface="Prompt"/>
                <a:ea typeface="Prompt"/>
                <a:cs typeface="Prompt"/>
                <a:sym typeface="Prompt"/>
              </a:rPr>
              <a:t>//</a:t>
            </a:r>
            <a:endParaRPr sz="1200" dirty="0">
              <a:solidFill>
                <a:schemeClr val="bg1"/>
              </a:solidFill>
              <a:latin typeface="Arial"/>
              <a:ea typeface="Arial"/>
              <a:cs typeface="Arial"/>
              <a:sym typeface="Arial"/>
            </a:endParaRPr>
          </a:p>
          <a:p>
            <a:r>
              <a:rPr lang="en-GB" sz="1800" b="1" dirty="0">
                <a:solidFill>
                  <a:schemeClr val="bg1"/>
                </a:solidFill>
                <a:latin typeface="Prompt"/>
                <a:ea typeface="Prompt"/>
                <a:cs typeface="Prompt"/>
                <a:sym typeface="Prompt"/>
              </a:rPr>
              <a:t>Teaching Learning </a:t>
            </a:r>
            <a:r>
              <a:rPr lang="en-GB" sz="1800" b="1" dirty="0" smtClean="0">
                <a:solidFill>
                  <a:schemeClr val="bg1"/>
                </a:solidFill>
                <a:latin typeface="Prompt"/>
                <a:ea typeface="Prompt"/>
                <a:cs typeface="Prompt"/>
                <a:sym typeface="Prompt"/>
              </a:rPr>
              <a:t>Unit Lesson Inequalities Lesson </a:t>
            </a:r>
            <a:r>
              <a:rPr lang="en-GB" b="1" dirty="0">
                <a:solidFill>
                  <a:schemeClr val="bg1"/>
                </a:solidFill>
                <a:latin typeface="Prompt"/>
                <a:ea typeface="Prompt"/>
                <a:cs typeface="Prompt"/>
                <a:sym typeface="Prompt"/>
              </a:rPr>
              <a:t>2</a:t>
            </a:r>
            <a:r>
              <a:rPr lang="en-GB" sz="1800" b="1" dirty="0" smtClean="0">
                <a:solidFill>
                  <a:schemeClr val="bg1"/>
                </a:solidFill>
                <a:latin typeface="Prompt"/>
                <a:ea typeface="Prompt"/>
                <a:cs typeface="Prompt"/>
                <a:sym typeface="Prompt"/>
              </a:rPr>
              <a:t>  </a:t>
            </a:r>
          </a:p>
          <a:p>
            <a:r>
              <a:rPr lang="en-GB" sz="1600" b="1" dirty="0" smtClean="0">
                <a:solidFill>
                  <a:schemeClr val="bg1"/>
                </a:solidFill>
              </a:rPr>
              <a:t>Types of inequalities </a:t>
            </a:r>
            <a:r>
              <a:rPr lang="en-GB" sz="1600" b="1" i="1" dirty="0"/>
              <a:t>N</a:t>
            </a:r>
            <a:r>
              <a:rPr lang="en-GB" sz="1600" b="1" i="1" dirty="0" smtClean="0"/>
              <a:t>o superior, in inferior</a:t>
            </a:r>
            <a:endParaRPr lang="en-GB" sz="1600" dirty="0"/>
          </a:p>
          <a:p>
            <a:endParaRPr lang="en-GB" sz="1600" b="1" dirty="0">
              <a:solidFill>
                <a:schemeClr val="bg1"/>
              </a:solidFill>
            </a:endParaRPr>
          </a:p>
          <a:p>
            <a:pPr marL="0" marR="0" lvl="0" indent="0" algn="l" rtl="0">
              <a:spcBef>
                <a:spcPts val="0"/>
              </a:spcBef>
              <a:spcAft>
                <a:spcPts val="0"/>
              </a:spcAft>
              <a:buNone/>
            </a:pPr>
            <a:endParaRPr sz="1200" dirty="0">
              <a:solidFill>
                <a:schemeClr val="bg1"/>
              </a:solidFill>
              <a:latin typeface="Arial"/>
              <a:ea typeface="Arial"/>
              <a:cs typeface="Arial"/>
              <a:sym typeface="Arial"/>
            </a:endParaRPr>
          </a:p>
        </p:txBody>
      </p:sp>
    </p:spTree>
    <p:extLst>
      <p:ext uri="{BB962C8B-B14F-4D97-AF65-F5344CB8AC3E}">
        <p14:creationId xmlns:p14="http://schemas.microsoft.com/office/powerpoint/2010/main" val="819967183"/>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6" name="Google Shape;236;p32"/>
          <p:cNvSpPr txBox="1"/>
          <p:nvPr/>
        </p:nvSpPr>
        <p:spPr>
          <a:xfrm>
            <a:off x="6516215" y="1500458"/>
            <a:ext cx="1606899" cy="895661"/>
          </a:xfrm>
          <a:prstGeom prst="rect">
            <a:avLst/>
          </a:prstGeom>
          <a:noFill/>
          <a:ln>
            <a:noFill/>
          </a:ln>
        </p:spPr>
        <p:txBody>
          <a:bodyPr spcFirstLastPara="1" wrap="square" lIns="80150" tIns="80150" rIns="80150" bIns="80150" anchor="t" anchorCtr="0">
            <a:noAutofit/>
          </a:bodyPr>
          <a:lstStyle/>
          <a:p>
            <a:pPr marL="0" marR="0" lvl="0" indent="0" algn="l" rtl="0">
              <a:spcBef>
                <a:spcPts val="0"/>
              </a:spcBef>
              <a:spcAft>
                <a:spcPts val="0"/>
              </a:spcAft>
              <a:buNone/>
            </a:pPr>
            <a:endParaRPr sz="1000">
              <a:solidFill>
                <a:schemeClr val="dk2"/>
              </a:solidFill>
              <a:latin typeface="Raleway ExtraBold"/>
              <a:ea typeface="Raleway ExtraBold"/>
              <a:cs typeface="Raleway ExtraBold"/>
              <a:sym typeface="Raleway ExtraBold"/>
            </a:endParaRPr>
          </a:p>
          <a:p>
            <a:pPr marL="0" marR="0" lvl="0" indent="0" algn="l" rtl="0">
              <a:spcBef>
                <a:spcPts val="0"/>
              </a:spcBef>
              <a:spcAft>
                <a:spcPts val="0"/>
              </a:spcAft>
              <a:buNone/>
            </a:pPr>
            <a:endParaRPr sz="1200" b="1">
              <a:solidFill>
                <a:srgbClr val="3174BA"/>
              </a:solidFill>
              <a:latin typeface="Prompt"/>
              <a:ea typeface="Prompt"/>
              <a:cs typeface="Prompt"/>
              <a:sym typeface="Prompt"/>
            </a:endParaRPr>
          </a:p>
        </p:txBody>
      </p:sp>
      <p:pic>
        <p:nvPicPr>
          <p:cNvPr id="237" name="Google Shape;237;p32"/>
          <p:cNvPicPr preferRelativeResize="0"/>
          <p:nvPr/>
        </p:nvPicPr>
        <p:blipFill rotWithShape="1">
          <a:blip r:embed="rId3">
            <a:alphaModFix/>
          </a:blip>
          <a:srcRect/>
          <a:stretch/>
        </p:blipFill>
        <p:spPr>
          <a:xfrm>
            <a:off x="7375258" y="292952"/>
            <a:ext cx="1379321" cy="474154"/>
          </a:xfrm>
          <a:prstGeom prst="rect">
            <a:avLst/>
          </a:prstGeom>
          <a:noFill/>
          <a:ln>
            <a:noFill/>
          </a:ln>
        </p:spPr>
      </p:pic>
      <p:sp>
        <p:nvSpPr>
          <p:cNvPr id="238" name="Google Shape;238;p32"/>
          <p:cNvSpPr txBox="1"/>
          <p:nvPr/>
        </p:nvSpPr>
        <p:spPr>
          <a:xfrm>
            <a:off x="174638" y="971683"/>
            <a:ext cx="983348" cy="303452"/>
          </a:xfrm>
          <a:prstGeom prst="rect">
            <a:avLst/>
          </a:prstGeom>
          <a:noFill/>
          <a:ln>
            <a:noFill/>
          </a:ln>
        </p:spPr>
        <p:txBody>
          <a:bodyPr spcFirstLastPara="1" wrap="square" lIns="80150" tIns="80150" rIns="80150" bIns="80150" anchor="t" anchorCtr="0">
            <a:noAutofit/>
          </a:bodyPr>
          <a:lstStyle/>
          <a:p>
            <a:pPr marL="0" marR="0" lvl="0" indent="0" algn="l" rtl="0">
              <a:spcBef>
                <a:spcPts val="0"/>
              </a:spcBef>
              <a:spcAft>
                <a:spcPts val="0"/>
              </a:spcAft>
              <a:buNone/>
            </a:pPr>
            <a:r>
              <a:rPr lang="en-GB" sz="1100" b="1" dirty="0">
                <a:solidFill>
                  <a:srgbClr val="A98278"/>
                </a:solidFill>
                <a:latin typeface="Prompt"/>
                <a:ea typeface="Prompt"/>
                <a:cs typeface="Prompt"/>
                <a:sym typeface="Prompt"/>
              </a:rPr>
              <a:t>DURATION</a:t>
            </a:r>
            <a:endParaRPr sz="1100" dirty="0">
              <a:solidFill>
                <a:srgbClr val="A98278"/>
              </a:solidFill>
              <a:latin typeface="Arial"/>
              <a:ea typeface="Arial"/>
              <a:cs typeface="Arial"/>
              <a:sym typeface="Arial"/>
            </a:endParaRPr>
          </a:p>
          <a:p>
            <a:pPr marL="0" marR="0" lvl="0" indent="0" algn="l" rtl="0">
              <a:spcBef>
                <a:spcPts val="0"/>
              </a:spcBef>
              <a:spcAft>
                <a:spcPts val="0"/>
              </a:spcAft>
              <a:buNone/>
            </a:pPr>
            <a:endParaRPr sz="1200" b="1" dirty="0">
              <a:solidFill>
                <a:srgbClr val="3174BA"/>
              </a:solidFill>
              <a:latin typeface="Prompt"/>
              <a:ea typeface="Prompt"/>
              <a:cs typeface="Prompt"/>
              <a:sym typeface="Prompt"/>
            </a:endParaRPr>
          </a:p>
        </p:txBody>
      </p:sp>
      <p:sp>
        <p:nvSpPr>
          <p:cNvPr id="240" name="Google Shape;240;p32"/>
          <p:cNvSpPr txBox="1"/>
          <p:nvPr/>
        </p:nvSpPr>
        <p:spPr>
          <a:xfrm>
            <a:off x="1331639" y="902668"/>
            <a:ext cx="4623183" cy="707776"/>
          </a:xfrm>
          <a:prstGeom prst="rect">
            <a:avLst/>
          </a:prstGeom>
          <a:solidFill>
            <a:schemeClr val="accent1">
              <a:lumMod val="40000"/>
              <a:lumOff val="60000"/>
            </a:schemeClr>
          </a:solidFill>
          <a:ln>
            <a:noFill/>
          </a:ln>
        </p:spPr>
        <p:txBody>
          <a:bodyPr spcFirstLastPara="1" wrap="square" lIns="80150" tIns="80150" rIns="80150" bIns="80150" anchor="t" anchorCtr="0">
            <a:noAutofit/>
          </a:bodyPr>
          <a:lstStyle/>
          <a:p>
            <a:pPr marL="0" marR="0" lvl="0" indent="0" algn="l" rtl="0">
              <a:spcBef>
                <a:spcPts val="0"/>
              </a:spcBef>
              <a:spcAft>
                <a:spcPts val="0"/>
              </a:spcAft>
              <a:buNone/>
            </a:pPr>
            <a:r>
              <a:rPr lang="en-GB" sz="1000" b="1" dirty="0" smtClean="0">
                <a:solidFill>
                  <a:srgbClr val="A98278"/>
                </a:solidFill>
                <a:latin typeface="Prompt"/>
                <a:ea typeface="Prompt"/>
                <a:cs typeface="Prompt"/>
                <a:sym typeface="Prompt"/>
              </a:rPr>
              <a:t>Where does this lesson contribute to the school curriculum?</a:t>
            </a:r>
          </a:p>
          <a:p>
            <a:pPr marL="0" marR="0" lvl="0" indent="0" algn="l" rtl="0">
              <a:spcBef>
                <a:spcPts val="0"/>
              </a:spcBef>
              <a:spcAft>
                <a:spcPts val="0"/>
              </a:spcAft>
              <a:buNone/>
            </a:pPr>
            <a:r>
              <a:rPr lang="en-GB" sz="1000" b="1" dirty="0" smtClean="0">
                <a:solidFill>
                  <a:srgbClr val="A98278"/>
                </a:solidFill>
                <a:latin typeface="Prompt"/>
                <a:ea typeface="Prompt"/>
                <a:cs typeface="Prompt"/>
                <a:sym typeface="Prompt"/>
              </a:rPr>
              <a:t> KEY </a:t>
            </a:r>
            <a:r>
              <a:rPr lang="en-GB" sz="1000" b="1" dirty="0">
                <a:solidFill>
                  <a:srgbClr val="A98278"/>
                </a:solidFill>
                <a:latin typeface="Prompt"/>
                <a:ea typeface="Prompt"/>
                <a:cs typeface="Prompt"/>
                <a:sym typeface="Prompt"/>
              </a:rPr>
              <a:t>STAGE 3  </a:t>
            </a:r>
            <a:r>
              <a:rPr lang="en-GB" sz="1000" b="1" dirty="0" smtClean="0">
                <a:solidFill>
                  <a:srgbClr val="A98278"/>
                </a:solidFill>
                <a:latin typeface="Prompt"/>
                <a:ea typeface="Prompt"/>
                <a:cs typeface="Prompt"/>
                <a:sym typeface="Prompt"/>
              </a:rPr>
              <a:t>PSHE/Citizenship</a:t>
            </a:r>
            <a:endParaRPr sz="1000" b="1" dirty="0">
              <a:solidFill>
                <a:srgbClr val="A98278"/>
              </a:solidFill>
              <a:latin typeface="Prompt"/>
              <a:ea typeface="Prompt"/>
              <a:cs typeface="Prompt"/>
              <a:sym typeface="Prompt"/>
            </a:endParaRPr>
          </a:p>
          <a:p>
            <a:pPr marL="0" marR="0" lvl="0" indent="0" algn="l" rtl="0">
              <a:spcBef>
                <a:spcPts val="0"/>
              </a:spcBef>
              <a:spcAft>
                <a:spcPts val="0"/>
              </a:spcAft>
              <a:buNone/>
            </a:pPr>
            <a:endParaRPr sz="1000" b="1" dirty="0">
              <a:solidFill>
                <a:srgbClr val="3174BA"/>
              </a:solidFill>
              <a:latin typeface="Prompt"/>
              <a:ea typeface="Prompt"/>
              <a:cs typeface="Prompt"/>
              <a:sym typeface="Prompt"/>
            </a:endParaRPr>
          </a:p>
        </p:txBody>
      </p:sp>
      <p:sp>
        <p:nvSpPr>
          <p:cNvPr id="241" name="Google Shape;241;p32"/>
          <p:cNvSpPr txBox="1"/>
          <p:nvPr/>
        </p:nvSpPr>
        <p:spPr>
          <a:xfrm>
            <a:off x="1157986" y="1664101"/>
            <a:ext cx="4796837" cy="803175"/>
          </a:xfrm>
          <a:prstGeom prst="rect">
            <a:avLst/>
          </a:prstGeom>
          <a:solidFill>
            <a:schemeClr val="tx2">
              <a:lumMod val="40000"/>
              <a:lumOff val="60000"/>
            </a:schemeClr>
          </a:solidFill>
          <a:ln>
            <a:noFill/>
          </a:ln>
        </p:spPr>
        <p:txBody>
          <a:bodyPr spcFirstLastPara="1" wrap="square" lIns="80150" tIns="80150" rIns="80150" bIns="80150" anchor="t" anchorCtr="0">
            <a:noAutofit/>
          </a:bodyPr>
          <a:lstStyle/>
          <a:p>
            <a:r>
              <a:rPr lang="en-GB" sz="1000" b="1" dirty="0">
                <a:latin typeface="Prompt"/>
                <a:ea typeface="Prompt"/>
                <a:cs typeface="Prompt"/>
                <a:sym typeface="Prompt"/>
              </a:rPr>
              <a:t>TO WHICH SUBJECT IT IS </a:t>
            </a:r>
            <a:r>
              <a:rPr lang="en-GB" sz="1000" b="1" dirty="0" smtClean="0">
                <a:latin typeface="Prompt"/>
                <a:ea typeface="Prompt"/>
                <a:cs typeface="Prompt"/>
                <a:sym typeface="Prompt"/>
              </a:rPr>
              <a:t>CONNECTED ? Humanities- </a:t>
            </a:r>
            <a:r>
              <a:rPr lang="en-GB" sz="1000" b="1" dirty="0" smtClean="0">
                <a:latin typeface="Prompt"/>
                <a:ea typeface="Prompt"/>
                <a:cs typeface="Prompt"/>
                <a:sym typeface="Prompt"/>
              </a:rPr>
              <a:t>History</a:t>
            </a:r>
            <a:r>
              <a:rPr lang="en-GB" sz="1000" b="1" dirty="0">
                <a:latin typeface="Prompt"/>
                <a:ea typeface="Prompt"/>
                <a:cs typeface="Prompt"/>
                <a:sym typeface="Prompt"/>
              </a:rPr>
              <a:t>, Geography </a:t>
            </a:r>
            <a:endParaRPr sz="1000" b="1" dirty="0">
              <a:solidFill>
                <a:srgbClr val="3174BA"/>
              </a:solidFill>
              <a:latin typeface="Prompt"/>
              <a:ea typeface="Prompt"/>
              <a:cs typeface="Prompt"/>
              <a:sym typeface="Prompt"/>
            </a:endParaRPr>
          </a:p>
        </p:txBody>
      </p:sp>
      <p:sp>
        <p:nvSpPr>
          <p:cNvPr id="243" name="Google Shape;243;p32"/>
          <p:cNvSpPr txBox="1"/>
          <p:nvPr/>
        </p:nvSpPr>
        <p:spPr>
          <a:xfrm>
            <a:off x="383466" y="1223970"/>
            <a:ext cx="345343" cy="474093"/>
          </a:xfrm>
          <a:prstGeom prst="rect">
            <a:avLst/>
          </a:prstGeom>
          <a:noFill/>
          <a:ln>
            <a:noFill/>
          </a:ln>
        </p:spPr>
        <p:txBody>
          <a:bodyPr spcFirstLastPara="1" wrap="square" lIns="80150" tIns="80150" rIns="80150" bIns="80150" anchor="t" anchorCtr="0">
            <a:noAutofit/>
          </a:bodyPr>
          <a:lstStyle/>
          <a:p>
            <a:pPr marL="0" marR="0" lvl="0" indent="0" algn="l" rtl="0">
              <a:spcBef>
                <a:spcPts val="0"/>
              </a:spcBef>
              <a:spcAft>
                <a:spcPts val="0"/>
              </a:spcAft>
              <a:buNone/>
            </a:pPr>
            <a:endParaRPr sz="2100" dirty="0">
              <a:solidFill>
                <a:srgbClr val="3174BA"/>
              </a:solidFill>
              <a:latin typeface="Raleway ExtraBold"/>
              <a:ea typeface="Raleway ExtraBold"/>
              <a:cs typeface="Raleway ExtraBold"/>
              <a:sym typeface="Raleway ExtraBold"/>
            </a:endParaRPr>
          </a:p>
        </p:txBody>
      </p:sp>
      <p:sp>
        <p:nvSpPr>
          <p:cNvPr id="244" name="Google Shape;244;p32"/>
          <p:cNvSpPr txBox="1"/>
          <p:nvPr/>
        </p:nvSpPr>
        <p:spPr>
          <a:xfrm>
            <a:off x="261080" y="1275135"/>
            <a:ext cx="810463" cy="474093"/>
          </a:xfrm>
          <a:prstGeom prst="rect">
            <a:avLst/>
          </a:prstGeom>
          <a:solidFill>
            <a:schemeClr val="accent1">
              <a:lumMod val="40000"/>
              <a:lumOff val="60000"/>
            </a:schemeClr>
          </a:solidFill>
          <a:ln>
            <a:noFill/>
          </a:ln>
        </p:spPr>
        <p:txBody>
          <a:bodyPr spcFirstLastPara="1" wrap="square" lIns="80150" tIns="80150" rIns="80150" bIns="80150" anchor="t" anchorCtr="0">
            <a:noAutofit/>
          </a:bodyPr>
          <a:lstStyle/>
          <a:p>
            <a:pPr marL="0" marR="0" lvl="0" indent="0" algn="l" rtl="0">
              <a:spcBef>
                <a:spcPts val="0"/>
              </a:spcBef>
              <a:spcAft>
                <a:spcPts val="0"/>
              </a:spcAft>
              <a:buNone/>
            </a:pPr>
            <a:r>
              <a:rPr lang="en-GB" sz="1600" dirty="0">
                <a:solidFill>
                  <a:srgbClr val="3174BA"/>
                </a:solidFill>
                <a:latin typeface="Raleway ExtraBold"/>
                <a:ea typeface="Raleway ExtraBold"/>
                <a:cs typeface="Raleway ExtraBold"/>
                <a:sym typeface="Raleway ExtraBold"/>
              </a:rPr>
              <a:t>1 hour</a:t>
            </a:r>
            <a:endParaRPr sz="1600" dirty="0">
              <a:solidFill>
                <a:srgbClr val="3174BA"/>
              </a:solidFill>
              <a:latin typeface="Raleway ExtraBold"/>
              <a:ea typeface="Raleway ExtraBold"/>
              <a:cs typeface="Raleway ExtraBold"/>
              <a:sym typeface="Raleway ExtraBold"/>
            </a:endParaRPr>
          </a:p>
        </p:txBody>
      </p:sp>
      <p:sp>
        <p:nvSpPr>
          <p:cNvPr id="245" name="Google Shape;245;p32"/>
          <p:cNvSpPr txBox="1"/>
          <p:nvPr/>
        </p:nvSpPr>
        <p:spPr>
          <a:xfrm>
            <a:off x="441921" y="3113607"/>
            <a:ext cx="5484443" cy="582955"/>
          </a:xfrm>
          <a:prstGeom prst="rect">
            <a:avLst/>
          </a:prstGeom>
          <a:noFill/>
          <a:ln>
            <a:noFill/>
          </a:ln>
        </p:spPr>
        <p:txBody>
          <a:bodyPr spcFirstLastPara="1" wrap="square" lIns="80150" tIns="80150" rIns="80150" bIns="80150" anchor="t" anchorCtr="0">
            <a:noAutofit/>
          </a:bodyPr>
          <a:lstStyle/>
          <a:p>
            <a:pPr marL="0" marR="0" lvl="0" indent="0" algn="l" rtl="0">
              <a:spcBef>
                <a:spcPts val="0"/>
              </a:spcBef>
              <a:spcAft>
                <a:spcPts val="0"/>
              </a:spcAft>
              <a:buNone/>
            </a:pPr>
            <a:endParaRPr sz="1000" b="1">
              <a:solidFill>
                <a:schemeClr val="dk2"/>
              </a:solidFill>
              <a:latin typeface="Raleway"/>
              <a:ea typeface="Raleway"/>
              <a:cs typeface="Raleway"/>
              <a:sym typeface="Raleway"/>
            </a:endParaRPr>
          </a:p>
          <a:p>
            <a:pPr marL="0" marR="0" lvl="0" indent="0" algn="l" rtl="0">
              <a:spcBef>
                <a:spcPts val="0"/>
              </a:spcBef>
              <a:spcAft>
                <a:spcPts val="0"/>
              </a:spcAft>
              <a:buNone/>
            </a:pPr>
            <a:endParaRPr sz="1100" b="1">
              <a:solidFill>
                <a:schemeClr val="lt1"/>
              </a:solidFill>
              <a:latin typeface="Prompt"/>
              <a:ea typeface="Prompt"/>
              <a:cs typeface="Prompt"/>
              <a:sym typeface="Prompt"/>
            </a:endParaRPr>
          </a:p>
          <a:p>
            <a:pPr marL="0" marR="0" lvl="0" indent="0" algn="l" rtl="0">
              <a:spcBef>
                <a:spcPts val="0"/>
              </a:spcBef>
              <a:spcAft>
                <a:spcPts val="0"/>
              </a:spcAft>
              <a:buNone/>
            </a:pPr>
            <a:endParaRPr sz="1200" b="1">
              <a:solidFill>
                <a:srgbClr val="3174BA"/>
              </a:solidFill>
              <a:latin typeface="Prompt"/>
              <a:ea typeface="Prompt"/>
              <a:cs typeface="Prompt"/>
              <a:sym typeface="Prompt"/>
            </a:endParaRPr>
          </a:p>
        </p:txBody>
      </p:sp>
      <p:sp>
        <p:nvSpPr>
          <p:cNvPr id="246" name="Google Shape;246;p32"/>
          <p:cNvSpPr/>
          <p:nvPr/>
        </p:nvSpPr>
        <p:spPr>
          <a:xfrm>
            <a:off x="136463" y="4684186"/>
            <a:ext cx="6005467" cy="1985173"/>
          </a:xfrm>
          <a:prstGeom prst="rect">
            <a:avLst/>
          </a:prstGeom>
          <a:solidFill>
            <a:srgbClr val="A98278"/>
          </a:solidFill>
          <a:ln>
            <a:noFill/>
          </a:ln>
        </p:spPr>
        <p:txBody>
          <a:bodyPr spcFirstLastPara="1" wrap="square" lIns="80150" tIns="80150" rIns="80150" bIns="8015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7" name="Google Shape;247;p32"/>
          <p:cNvSpPr/>
          <p:nvPr/>
        </p:nvSpPr>
        <p:spPr>
          <a:xfrm rot="10800000" flipH="1">
            <a:off x="144861" y="788250"/>
            <a:ext cx="5559618" cy="46538"/>
          </a:xfrm>
          <a:prstGeom prst="rect">
            <a:avLst/>
          </a:prstGeom>
          <a:solidFill>
            <a:srgbClr val="A98278"/>
          </a:solidFill>
          <a:ln>
            <a:noFill/>
          </a:ln>
        </p:spPr>
        <p:txBody>
          <a:bodyPr spcFirstLastPara="1" wrap="square" lIns="80150" tIns="80150" rIns="80150" bIns="8015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48" name="Google Shape;248;p32"/>
          <p:cNvSpPr/>
          <p:nvPr/>
        </p:nvSpPr>
        <p:spPr>
          <a:xfrm flipH="1">
            <a:off x="136463" y="2751717"/>
            <a:ext cx="5559618" cy="250672"/>
          </a:xfrm>
          <a:prstGeom prst="rect">
            <a:avLst/>
          </a:prstGeom>
          <a:solidFill>
            <a:srgbClr val="A98278"/>
          </a:solidFill>
          <a:ln>
            <a:noFill/>
          </a:ln>
        </p:spPr>
        <p:txBody>
          <a:bodyPr spcFirstLastPara="1" wrap="square" lIns="80150" tIns="80150" rIns="80150" bIns="80150" anchor="ctr" anchorCtr="0">
            <a:noAutofit/>
          </a:bodyPr>
          <a:lstStyle/>
          <a:p>
            <a:pPr lvl="0"/>
            <a:r>
              <a:rPr lang="en-GB" b="1" dirty="0"/>
              <a:t>Learning Focus</a:t>
            </a:r>
            <a:endParaRPr sz="1800" dirty="0">
              <a:solidFill>
                <a:schemeClr val="dk1"/>
              </a:solidFill>
              <a:latin typeface="Calibri"/>
              <a:ea typeface="Calibri"/>
              <a:cs typeface="Calibri"/>
              <a:sym typeface="Calibri"/>
            </a:endParaRPr>
          </a:p>
        </p:txBody>
      </p:sp>
      <p:sp>
        <p:nvSpPr>
          <p:cNvPr id="249" name="Google Shape;249;p32"/>
          <p:cNvSpPr txBox="1"/>
          <p:nvPr/>
        </p:nvSpPr>
        <p:spPr>
          <a:xfrm>
            <a:off x="4771007" y="337426"/>
            <a:ext cx="1379321" cy="474093"/>
          </a:xfrm>
          <a:prstGeom prst="rect">
            <a:avLst/>
          </a:prstGeom>
          <a:noFill/>
          <a:ln>
            <a:noFill/>
          </a:ln>
        </p:spPr>
        <p:txBody>
          <a:bodyPr spcFirstLastPara="1" wrap="square" lIns="80150" tIns="80150" rIns="80150" bIns="80150" anchor="t" anchorCtr="0">
            <a:noAutofit/>
          </a:bodyPr>
          <a:lstStyle/>
          <a:p>
            <a:pPr marL="0" marR="0" lvl="0" indent="0" algn="l" rtl="0">
              <a:spcBef>
                <a:spcPts val="0"/>
              </a:spcBef>
              <a:spcAft>
                <a:spcPts val="0"/>
              </a:spcAft>
              <a:buNone/>
            </a:pPr>
            <a:endParaRPr sz="1900" b="1">
              <a:solidFill>
                <a:srgbClr val="595959"/>
              </a:solidFill>
              <a:latin typeface="Prompt"/>
              <a:ea typeface="Prompt"/>
              <a:cs typeface="Prompt"/>
              <a:sym typeface="Prompt"/>
            </a:endParaRPr>
          </a:p>
        </p:txBody>
      </p:sp>
      <p:sp>
        <p:nvSpPr>
          <p:cNvPr id="250" name="Google Shape;250;p32"/>
          <p:cNvSpPr txBox="1"/>
          <p:nvPr/>
        </p:nvSpPr>
        <p:spPr>
          <a:xfrm>
            <a:off x="7077338" y="1054281"/>
            <a:ext cx="1606899" cy="582955"/>
          </a:xfrm>
          <a:prstGeom prst="rect">
            <a:avLst/>
          </a:prstGeom>
          <a:noFill/>
          <a:ln>
            <a:noFill/>
          </a:ln>
        </p:spPr>
        <p:txBody>
          <a:bodyPr spcFirstLastPara="1" wrap="square" lIns="80150" tIns="80150" rIns="80150" bIns="80150" anchor="t" anchorCtr="0">
            <a:noAutofit/>
          </a:bodyPr>
          <a:lstStyle/>
          <a:p>
            <a:pPr marL="0" marR="0" lvl="0" indent="0" algn="l" rtl="0">
              <a:spcBef>
                <a:spcPts val="0"/>
              </a:spcBef>
              <a:spcAft>
                <a:spcPts val="0"/>
              </a:spcAft>
              <a:buNone/>
            </a:pPr>
            <a:endParaRPr sz="1000" b="1">
              <a:solidFill>
                <a:srgbClr val="A98278"/>
              </a:solidFill>
              <a:latin typeface="Prompt"/>
              <a:ea typeface="Prompt"/>
              <a:cs typeface="Prompt"/>
              <a:sym typeface="Prompt"/>
            </a:endParaRPr>
          </a:p>
        </p:txBody>
      </p:sp>
      <p:sp>
        <p:nvSpPr>
          <p:cNvPr id="251" name="Google Shape;251;p32"/>
          <p:cNvSpPr txBox="1"/>
          <p:nvPr/>
        </p:nvSpPr>
        <p:spPr>
          <a:xfrm>
            <a:off x="6111868" y="881856"/>
            <a:ext cx="2880319" cy="3536204"/>
          </a:xfrm>
          <a:prstGeom prst="rect">
            <a:avLst/>
          </a:prstGeom>
          <a:solidFill>
            <a:schemeClr val="accent1">
              <a:lumMod val="40000"/>
              <a:lumOff val="60000"/>
            </a:schemeClr>
          </a:solidFill>
          <a:ln>
            <a:noFill/>
          </a:ln>
        </p:spPr>
        <p:txBody>
          <a:bodyPr spcFirstLastPara="1" wrap="square" lIns="80150" tIns="80150" rIns="80150" bIns="80150" anchor="t" anchorCtr="0">
            <a:noAutofit/>
          </a:bodyPr>
          <a:lstStyle/>
          <a:p>
            <a:pPr marL="0" marR="0" lvl="0" indent="0" algn="r" rtl="0">
              <a:spcBef>
                <a:spcPts val="0"/>
              </a:spcBef>
              <a:spcAft>
                <a:spcPts val="0"/>
              </a:spcAft>
              <a:buNone/>
            </a:pPr>
            <a:r>
              <a:rPr lang="en-GB" sz="1000" b="1" i="1" dirty="0">
                <a:solidFill>
                  <a:srgbClr val="A98278"/>
                </a:solidFill>
                <a:latin typeface="Prompt"/>
                <a:ea typeface="Prompt"/>
                <a:cs typeface="Prompt"/>
                <a:sym typeface="Prompt"/>
              </a:rPr>
              <a:t>BIG </a:t>
            </a:r>
            <a:r>
              <a:rPr lang="en-GB" sz="1000" b="1" i="1" dirty="0" smtClean="0">
                <a:solidFill>
                  <a:srgbClr val="A98278"/>
                </a:solidFill>
                <a:latin typeface="Prompt"/>
                <a:ea typeface="Prompt"/>
                <a:cs typeface="Prompt"/>
                <a:sym typeface="Prompt"/>
              </a:rPr>
              <a:t>IDEAS</a:t>
            </a:r>
            <a:endParaRPr lang="en-GB" sz="1600" b="1" dirty="0">
              <a:solidFill>
                <a:srgbClr val="FF0000"/>
              </a:solidFill>
            </a:endParaRPr>
          </a:p>
          <a:p>
            <a:r>
              <a:rPr lang="en-US" sz="1200" b="1" dirty="0"/>
              <a:t>Big </a:t>
            </a:r>
            <a:r>
              <a:rPr lang="en-US" sz="1200" b="1" dirty="0"/>
              <a:t>Idea 1/3 </a:t>
            </a:r>
            <a:r>
              <a:rPr lang="en-US" sz="1200" b="1" dirty="0">
                <a:solidFill>
                  <a:srgbClr val="FF0000"/>
                </a:solidFill>
              </a:rPr>
              <a:t>The problem with inequality</a:t>
            </a:r>
            <a:r>
              <a:rPr lang="en-US" sz="1200" b="1" dirty="0"/>
              <a:t>. </a:t>
            </a:r>
          </a:p>
          <a:p>
            <a:r>
              <a:rPr lang="en-US" sz="1200" dirty="0"/>
              <a:t>Globally there are a tiny number of super-rich people. </a:t>
            </a:r>
          </a:p>
          <a:p>
            <a:r>
              <a:rPr lang="en-US" sz="1200" dirty="0"/>
              <a:t>“82% of the wealth created last year went to the richest one percent of the global population, while the 3.7 billion people who make up the poorest half of humanity got nothing”. (Oxfam 2018)</a:t>
            </a:r>
            <a:r>
              <a:rPr lang="en-GB" sz="1200" dirty="0" smtClean="0"/>
              <a:t>.</a:t>
            </a:r>
            <a:endParaRPr lang="en-GB" sz="1200" dirty="0"/>
          </a:p>
          <a:p>
            <a:r>
              <a:rPr lang="en-GB" sz="1200" b="1" dirty="0"/>
              <a:t> </a:t>
            </a:r>
            <a:endParaRPr lang="en-GB" sz="1200" dirty="0"/>
          </a:p>
          <a:p>
            <a:r>
              <a:rPr lang="en-GB" sz="1200" b="1" dirty="0"/>
              <a:t>Big </a:t>
            </a:r>
            <a:r>
              <a:rPr lang="en-GB" sz="1200" b="1" dirty="0" smtClean="0"/>
              <a:t>idea </a:t>
            </a:r>
            <a:r>
              <a:rPr lang="en-US" sz="1200" b="1" dirty="0">
                <a:solidFill>
                  <a:srgbClr val="FF0000"/>
                </a:solidFill>
              </a:rPr>
              <a:t>8/9 Roots of international inequalities</a:t>
            </a:r>
            <a:r>
              <a:rPr lang="en-US" sz="1200" b="1" dirty="0"/>
              <a:t>. </a:t>
            </a:r>
          </a:p>
          <a:p>
            <a:r>
              <a:rPr lang="en-US" sz="1200" dirty="0"/>
              <a:t>The economic inequality between high and low income countries today has its roots in historic processes (e.g. wars, </a:t>
            </a:r>
            <a:r>
              <a:rPr lang="en-US" sz="1200" dirty="0" err="1"/>
              <a:t>colonisation</a:t>
            </a:r>
            <a:r>
              <a:rPr lang="en-US" sz="1200" dirty="0"/>
              <a:t> and </a:t>
            </a:r>
            <a:r>
              <a:rPr lang="en-US" sz="1200" dirty="0" err="1"/>
              <a:t>industrialisation</a:t>
            </a:r>
            <a:r>
              <a:rPr lang="en-US" sz="1200" dirty="0"/>
              <a:t>) and also our current trading and financial systems. </a:t>
            </a:r>
            <a:endParaRPr lang="en-GB" sz="1600" dirty="0">
              <a:solidFill>
                <a:srgbClr val="FF0000"/>
              </a:solidFill>
            </a:endParaRPr>
          </a:p>
        </p:txBody>
      </p:sp>
      <p:sp>
        <p:nvSpPr>
          <p:cNvPr id="252" name="Google Shape;252;p32"/>
          <p:cNvSpPr txBox="1"/>
          <p:nvPr/>
        </p:nvSpPr>
        <p:spPr>
          <a:xfrm>
            <a:off x="144861" y="2993523"/>
            <a:ext cx="5781503" cy="1515597"/>
          </a:xfrm>
          <a:prstGeom prst="rect">
            <a:avLst/>
          </a:prstGeom>
          <a:solidFill>
            <a:schemeClr val="accent1">
              <a:lumMod val="20000"/>
              <a:lumOff val="80000"/>
            </a:schemeClr>
          </a:solidFill>
          <a:ln>
            <a:noFill/>
          </a:ln>
        </p:spPr>
        <p:txBody>
          <a:bodyPr spcFirstLastPara="1" wrap="square" lIns="80150" tIns="80150" rIns="80150" bIns="80150" anchor="t" anchorCtr="0">
            <a:noAutofit/>
          </a:bodyPr>
          <a:lstStyle/>
          <a:p>
            <a:r>
              <a:rPr lang="en-GB" sz="1400" dirty="0"/>
              <a:t>Know and understand what it means to be ‘</a:t>
            </a:r>
            <a:r>
              <a:rPr lang="en-GB" sz="1400" dirty="0" err="1"/>
              <a:t>inequal</a:t>
            </a:r>
            <a:r>
              <a:rPr lang="en-GB" sz="1400" dirty="0"/>
              <a:t>’, with focus on economic inequality within and among countries</a:t>
            </a:r>
          </a:p>
          <a:p>
            <a:r>
              <a:rPr lang="en-GB" sz="1400" dirty="0"/>
              <a:t>Reflect on the roots of international inequalities  due to </a:t>
            </a:r>
            <a:r>
              <a:rPr lang="en-US" sz="1400" dirty="0"/>
              <a:t>less </a:t>
            </a:r>
            <a:r>
              <a:rPr lang="en-US" sz="1400" dirty="0" err="1"/>
              <a:t>favourable</a:t>
            </a:r>
            <a:r>
              <a:rPr lang="en-US" sz="1400" dirty="0"/>
              <a:t> terms of trade and finance, enforced by the economically richer, more powerful countries</a:t>
            </a:r>
            <a:endParaRPr lang="en-GB" sz="1400" dirty="0"/>
          </a:p>
          <a:p>
            <a:r>
              <a:rPr lang="en-GB" sz="1400" dirty="0"/>
              <a:t>Understand the United Nations’ aim of Reducing inequalities for all</a:t>
            </a:r>
          </a:p>
          <a:p>
            <a:r>
              <a:rPr lang="en-GB" sz="1400" dirty="0"/>
              <a:t>use skills in group work: sharing, listening, critical thinking and </a:t>
            </a:r>
            <a:r>
              <a:rPr lang="en-GB" sz="1400" dirty="0" smtClean="0"/>
              <a:t>questioning</a:t>
            </a:r>
            <a:endParaRPr lang="en-GB" sz="1400" dirty="0"/>
          </a:p>
          <a:p>
            <a:pPr>
              <a:buNone/>
            </a:pPr>
            <a:endParaRPr lang="en-GB" sz="1400" b="1" dirty="0"/>
          </a:p>
          <a:p>
            <a:pPr>
              <a:buNone/>
            </a:pPr>
            <a:endParaRPr lang="en-GB" sz="1400" b="1" dirty="0" smtClean="0"/>
          </a:p>
          <a:p>
            <a:pPr>
              <a:buNone/>
            </a:pPr>
            <a:r>
              <a:rPr lang="en-GB" sz="1400" b="1" dirty="0" smtClean="0"/>
              <a:t>Sustainable </a:t>
            </a:r>
            <a:r>
              <a:rPr lang="en-GB" sz="1400" b="1" dirty="0"/>
              <a:t>Development Goals </a:t>
            </a:r>
            <a:r>
              <a:rPr lang="en-GB" sz="1400" dirty="0"/>
              <a:t>focus:</a:t>
            </a:r>
          </a:p>
          <a:p>
            <a:r>
              <a:rPr lang="en-GB" sz="1400" dirty="0"/>
              <a:t>10.2    By 2030, empower and promote the social, economic and political inclusion of all, irrespective of age, sex, disability, race, ethnicity, origin, religion or economic or other status </a:t>
            </a:r>
          </a:p>
          <a:p>
            <a:r>
              <a:rPr lang="en-GB" sz="1400" dirty="0"/>
              <a:t>16.3   Promote the rule of law at the national and international levels and ensure equal access to justice for all;</a:t>
            </a:r>
          </a:p>
          <a:p>
            <a:r>
              <a:rPr lang="en-GB" sz="1400" dirty="0"/>
              <a:t>16.b  Promote and enforce non-discriminatory laws and policies for sustainable development</a:t>
            </a:r>
          </a:p>
        </p:txBody>
      </p:sp>
      <p:sp>
        <p:nvSpPr>
          <p:cNvPr id="253" name="Google Shape;253;p32"/>
          <p:cNvSpPr txBox="1"/>
          <p:nvPr/>
        </p:nvSpPr>
        <p:spPr>
          <a:xfrm>
            <a:off x="119571" y="198447"/>
            <a:ext cx="6115344" cy="638996"/>
          </a:xfrm>
          <a:prstGeom prst="rect">
            <a:avLst/>
          </a:prstGeom>
          <a:noFill/>
          <a:ln>
            <a:noFill/>
          </a:ln>
        </p:spPr>
        <p:txBody>
          <a:bodyPr spcFirstLastPara="1" wrap="square" lIns="80150" tIns="80150" rIns="80150" bIns="80150" anchor="t" anchorCtr="0">
            <a:noAutofit/>
          </a:bodyPr>
          <a:lstStyle/>
          <a:p>
            <a:pPr marL="0" marR="0" lvl="0" indent="0" algn="l" rtl="0">
              <a:spcBef>
                <a:spcPts val="0"/>
              </a:spcBef>
              <a:spcAft>
                <a:spcPts val="0"/>
              </a:spcAft>
              <a:buNone/>
            </a:pPr>
            <a:r>
              <a:rPr lang="en-GB" sz="1800" b="1" dirty="0">
                <a:solidFill>
                  <a:srgbClr val="A98278"/>
                </a:solidFill>
                <a:latin typeface="Prompt"/>
                <a:ea typeface="Prompt"/>
                <a:cs typeface="Prompt"/>
                <a:sym typeface="Prompt"/>
              </a:rPr>
              <a:t>// </a:t>
            </a:r>
            <a:r>
              <a:rPr lang="en-GB" sz="1800" b="1" dirty="0" smtClean="0">
                <a:solidFill>
                  <a:srgbClr val="A98278"/>
                </a:solidFill>
                <a:latin typeface="Prompt"/>
                <a:ea typeface="Prompt"/>
                <a:cs typeface="Prompt"/>
                <a:sym typeface="Prompt"/>
              </a:rPr>
              <a:t>REDUCING INEQUALITIES/</a:t>
            </a:r>
            <a:endParaRPr sz="1800" dirty="0">
              <a:solidFill>
                <a:srgbClr val="A98278"/>
              </a:solidFill>
              <a:sym typeface="Arial"/>
            </a:endParaRPr>
          </a:p>
          <a:p>
            <a:r>
              <a:rPr lang="en-GB" sz="1800" b="1" dirty="0">
                <a:solidFill>
                  <a:srgbClr val="A98278"/>
                </a:solidFill>
                <a:latin typeface="Prompt"/>
                <a:ea typeface="Prompt"/>
                <a:cs typeface="Prompt"/>
                <a:sym typeface="Prompt"/>
              </a:rPr>
              <a:t>Teaching Learning </a:t>
            </a:r>
            <a:r>
              <a:rPr lang="en-GB" sz="1800" b="1" dirty="0" smtClean="0">
                <a:solidFill>
                  <a:srgbClr val="A98278"/>
                </a:solidFill>
                <a:latin typeface="Prompt"/>
                <a:ea typeface="Prompt"/>
                <a:cs typeface="Prompt"/>
                <a:sym typeface="Prompt"/>
              </a:rPr>
              <a:t>Unit Lesson 2 </a:t>
            </a:r>
            <a:r>
              <a:rPr lang="en-GB" dirty="0">
                <a:sym typeface="Prompt"/>
              </a:rPr>
              <a:t>T</a:t>
            </a:r>
            <a:r>
              <a:rPr lang="en-GB" dirty="0" smtClean="0"/>
              <a:t>ypes of inequalities</a:t>
            </a:r>
            <a:endParaRPr lang="en-GB" dirty="0"/>
          </a:p>
          <a:p>
            <a:endParaRPr sz="1800" dirty="0">
              <a:solidFill>
                <a:srgbClr val="A98278"/>
              </a:solidFill>
              <a:sym typeface="Arial"/>
            </a:endParaRPr>
          </a:p>
        </p:txBody>
      </p:sp>
      <p:sp>
        <p:nvSpPr>
          <p:cNvPr id="2" name="Rectangle 1"/>
          <p:cNvSpPr/>
          <p:nvPr/>
        </p:nvSpPr>
        <p:spPr>
          <a:xfrm>
            <a:off x="119571" y="2396119"/>
            <a:ext cx="6828693" cy="369332"/>
          </a:xfrm>
          <a:prstGeom prst="rect">
            <a:avLst/>
          </a:prstGeom>
        </p:spPr>
        <p:txBody>
          <a:bodyPr wrap="square">
            <a:spAutoFit/>
          </a:bodyPr>
          <a:lstStyle/>
          <a:p>
            <a:r>
              <a:rPr lang="en-GB" b="1" dirty="0"/>
              <a:t>Themes</a:t>
            </a:r>
            <a:r>
              <a:rPr lang="en-GB" dirty="0" smtClean="0"/>
              <a:t>: </a:t>
            </a:r>
            <a:r>
              <a:rPr lang="en-GB" b="1" dirty="0"/>
              <a:t> </a:t>
            </a:r>
            <a:endParaRPr lang="en-GB" dirty="0"/>
          </a:p>
        </p:txBody>
      </p:sp>
      <p:sp>
        <p:nvSpPr>
          <p:cNvPr id="3" name="Rectangle 2"/>
          <p:cNvSpPr/>
          <p:nvPr/>
        </p:nvSpPr>
        <p:spPr>
          <a:xfrm>
            <a:off x="1071543" y="2454648"/>
            <a:ext cx="5143908" cy="861774"/>
          </a:xfrm>
          <a:prstGeom prst="rect">
            <a:avLst/>
          </a:prstGeom>
        </p:spPr>
        <p:txBody>
          <a:bodyPr wrap="square">
            <a:spAutoFit/>
          </a:bodyPr>
          <a:lstStyle/>
          <a:p>
            <a:r>
              <a:rPr lang="en-GB" sz="1400" b="1" dirty="0" smtClean="0"/>
              <a:t>Title: </a:t>
            </a:r>
            <a:r>
              <a:rPr lang="en-GB" sz="1400" dirty="0" smtClean="0"/>
              <a:t>Types of inequalities </a:t>
            </a:r>
            <a:r>
              <a:rPr lang="en-GB" sz="1400" b="1" i="1" dirty="0"/>
              <a:t>N</a:t>
            </a:r>
            <a:r>
              <a:rPr lang="en-GB" sz="1400" b="1" i="1" dirty="0" smtClean="0"/>
              <a:t>o superior, no inferior</a:t>
            </a:r>
            <a:endParaRPr lang="en-GB" sz="1400" dirty="0"/>
          </a:p>
          <a:p>
            <a:endParaRPr lang="en-GB" dirty="0"/>
          </a:p>
          <a:p>
            <a:endParaRPr lang="en-GB" dirty="0"/>
          </a:p>
        </p:txBody>
      </p:sp>
      <p:sp>
        <p:nvSpPr>
          <p:cNvPr id="4" name="Rectangle 3"/>
          <p:cNvSpPr/>
          <p:nvPr/>
        </p:nvSpPr>
        <p:spPr>
          <a:xfrm>
            <a:off x="5930182" y="4418060"/>
            <a:ext cx="3110132" cy="1508105"/>
          </a:xfrm>
          <a:prstGeom prst="rect">
            <a:avLst/>
          </a:prstGeom>
          <a:solidFill>
            <a:schemeClr val="accent1"/>
          </a:solidFill>
        </p:spPr>
        <p:txBody>
          <a:bodyPr wrap="square">
            <a:spAutoFit/>
          </a:bodyPr>
          <a:lstStyle/>
          <a:p>
            <a:pPr>
              <a:spcAft>
                <a:spcPts val="0"/>
              </a:spcAft>
            </a:pPr>
            <a:r>
              <a:rPr lang="en-GB" sz="1000" b="1" dirty="0" smtClean="0">
                <a:latin typeface="Calibri" panose="020F0502020204030204" pitchFamily="34" charset="0"/>
                <a:ea typeface="Times New Roman" panose="02020603050405020304" pitchFamily="18" charset="0"/>
                <a:cs typeface="Arial" panose="020B0604020202020204" pitchFamily="34" charset="0"/>
              </a:rPr>
              <a:t>Resources</a:t>
            </a:r>
          </a:p>
          <a:p>
            <a:pPr>
              <a:spcAft>
                <a:spcPts val="0"/>
              </a:spcAft>
            </a:pPr>
            <a:r>
              <a:rPr lang="en-GB" sz="1000" b="1" dirty="0" smtClean="0"/>
              <a:t>5.1 Session </a:t>
            </a:r>
            <a:r>
              <a:rPr lang="en-GB" sz="1000" b="1" dirty="0"/>
              <a:t>5</a:t>
            </a:r>
            <a:r>
              <a:rPr lang="en-GB" sz="1000" dirty="0"/>
              <a:t> </a:t>
            </a:r>
            <a:r>
              <a:rPr lang="en-GB" sz="1000" b="1" dirty="0"/>
              <a:t>PowerPoint Slides </a:t>
            </a:r>
            <a:endParaRPr lang="en-GB" sz="1000" b="1" dirty="0" smtClean="0"/>
          </a:p>
          <a:p>
            <a:pPr>
              <a:spcAft>
                <a:spcPts val="0"/>
              </a:spcAft>
            </a:pPr>
            <a:r>
              <a:rPr lang="en-GB" sz="1000" b="1" dirty="0" smtClean="0"/>
              <a:t>5.2 Handout 1 Inequalities’ BINGO </a:t>
            </a:r>
            <a:r>
              <a:rPr lang="en-GB" sz="1000" dirty="0" smtClean="0"/>
              <a:t>(working sheet)</a:t>
            </a:r>
            <a:endParaRPr lang="en-GB" sz="1000" dirty="0"/>
          </a:p>
          <a:p>
            <a:r>
              <a:rPr lang="en-GB" sz="1000" b="1" dirty="0"/>
              <a:t>5.3 Handout </a:t>
            </a:r>
            <a:r>
              <a:rPr lang="en-GB" sz="1000" b="1" dirty="0" smtClean="0"/>
              <a:t>2 Gender Equality Factsheet</a:t>
            </a:r>
            <a:endParaRPr lang="en-GB" sz="1000" dirty="0"/>
          </a:p>
          <a:p>
            <a:r>
              <a:rPr lang="en-GB" sz="1000" b="1" dirty="0" smtClean="0"/>
              <a:t>5.4 </a:t>
            </a:r>
            <a:r>
              <a:rPr lang="en-GB" sz="1000" b="1" dirty="0"/>
              <a:t>Handout </a:t>
            </a:r>
            <a:r>
              <a:rPr lang="en-GB" sz="1000" b="1" dirty="0" smtClean="0"/>
              <a:t>3 Age </a:t>
            </a:r>
            <a:r>
              <a:rPr lang="en-GB" sz="1000" b="1" dirty="0"/>
              <a:t>Equality Factsheet</a:t>
            </a:r>
            <a:endParaRPr lang="en-GB" sz="1000" dirty="0"/>
          </a:p>
          <a:p>
            <a:r>
              <a:rPr lang="en-GB" sz="1000" b="1" dirty="0" smtClean="0"/>
              <a:t>5.5 Handout 4 </a:t>
            </a:r>
            <a:r>
              <a:rPr lang="en-GB" sz="1000" b="1" dirty="0"/>
              <a:t>Ability</a:t>
            </a:r>
            <a:r>
              <a:rPr lang="en-GB" sz="1000" b="1" dirty="0" smtClean="0"/>
              <a:t> </a:t>
            </a:r>
            <a:r>
              <a:rPr lang="en-GB" sz="1000" b="1" dirty="0"/>
              <a:t>Equality Factsheet</a:t>
            </a:r>
            <a:endParaRPr lang="en-GB" sz="1000" dirty="0"/>
          </a:p>
          <a:p>
            <a:r>
              <a:rPr lang="en-GB" sz="1000" b="1" dirty="0" smtClean="0"/>
              <a:t>5.6 </a:t>
            </a:r>
            <a:r>
              <a:rPr lang="en-GB" sz="1000" b="1" dirty="0"/>
              <a:t>Handout </a:t>
            </a:r>
            <a:r>
              <a:rPr lang="en-GB" sz="1000" b="1" dirty="0" smtClean="0"/>
              <a:t>5 Race Equality </a:t>
            </a:r>
            <a:r>
              <a:rPr lang="en-GB" sz="1000" b="1" dirty="0"/>
              <a:t>Factsheet</a:t>
            </a:r>
            <a:endParaRPr lang="en-GB" sz="1000" dirty="0"/>
          </a:p>
          <a:p>
            <a:r>
              <a:rPr lang="en-GB" sz="1000" b="1" dirty="0" smtClean="0"/>
              <a:t>5.7 </a:t>
            </a:r>
            <a:r>
              <a:rPr lang="en-GB" sz="1000" b="1" dirty="0"/>
              <a:t>Handout </a:t>
            </a:r>
            <a:r>
              <a:rPr lang="en-GB" sz="1000" b="1" dirty="0" smtClean="0"/>
              <a:t>6 Green space </a:t>
            </a:r>
            <a:r>
              <a:rPr lang="en-GB" sz="1000" b="1" dirty="0"/>
              <a:t>Equality Factsheet</a:t>
            </a:r>
            <a:endParaRPr lang="en-GB" sz="1000" dirty="0"/>
          </a:p>
          <a:p>
            <a:pPr lvl="0"/>
            <a:endParaRPr lang="en-GB" sz="1200" dirty="0"/>
          </a:p>
        </p:txBody>
      </p:sp>
    </p:spTree>
    <p:extLst>
      <p:ext uri="{BB962C8B-B14F-4D97-AF65-F5344CB8AC3E}">
        <p14:creationId xmlns:p14="http://schemas.microsoft.com/office/powerpoint/2010/main" val="3533915579"/>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p33"/>
          <p:cNvSpPr/>
          <p:nvPr/>
        </p:nvSpPr>
        <p:spPr>
          <a:xfrm>
            <a:off x="174663" y="1570915"/>
            <a:ext cx="8841449" cy="1354029"/>
          </a:xfrm>
          <a:prstGeom prst="rect">
            <a:avLst/>
          </a:prstGeom>
          <a:solidFill>
            <a:srgbClr val="A98278"/>
          </a:solidFill>
          <a:ln>
            <a:noFill/>
          </a:ln>
        </p:spPr>
        <p:txBody>
          <a:bodyPr spcFirstLastPara="1" wrap="square" lIns="80150" tIns="80150" rIns="80150" bIns="80150" anchor="ctr" anchorCtr="0">
            <a:noAutofit/>
          </a:bodyPr>
          <a:lstStyle/>
          <a:p>
            <a:r>
              <a:rPr lang="en-GB" sz="1200" b="1" u="sng" dirty="0" smtClean="0"/>
              <a:t>Opening </a:t>
            </a:r>
            <a:r>
              <a:rPr lang="en-GB" sz="1200" b="1" u="sng" dirty="0"/>
              <a:t>up Ideas</a:t>
            </a:r>
            <a:r>
              <a:rPr lang="en-GB" sz="1200" b="1" dirty="0"/>
              <a:t>  15 minutes  	</a:t>
            </a:r>
            <a:r>
              <a:rPr lang="en-GB" sz="1200" b="1" i="1" dirty="0" smtClean="0"/>
              <a:t>Roots of inequality</a:t>
            </a:r>
            <a:endParaRPr lang="en-GB" sz="1200" dirty="0"/>
          </a:p>
          <a:p>
            <a:r>
              <a:rPr lang="en-GB" sz="1200" b="1" dirty="0"/>
              <a:t>T explain:</a:t>
            </a:r>
            <a:r>
              <a:rPr lang="en-GB" sz="1200" dirty="0"/>
              <a:t> </a:t>
            </a:r>
          </a:p>
          <a:p>
            <a:r>
              <a:rPr lang="en-GB" sz="1200" dirty="0"/>
              <a:t>What does it mean to </a:t>
            </a:r>
            <a:r>
              <a:rPr lang="en-GB" sz="1200" dirty="0" smtClean="0"/>
              <a:t>unequal and why it happens this way. Pupils play the game on the website. </a:t>
            </a:r>
            <a:r>
              <a:rPr lang="en-GB" sz="1200" b="1" dirty="0"/>
              <a:t>Slide </a:t>
            </a:r>
            <a:r>
              <a:rPr lang="en-GB" sz="1200" b="1" dirty="0" smtClean="0"/>
              <a:t>6</a:t>
            </a:r>
            <a:endParaRPr lang="en-GB" sz="1200" dirty="0"/>
          </a:p>
          <a:p>
            <a:r>
              <a:rPr lang="en-GB" sz="1200" dirty="0"/>
              <a:t> </a:t>
            </a:r>
          </a:p>
        </p:txBody>
      </p:sp>
      <p:pic>
        <p:nvPicPr>
          <p:cNvPr id="261" name="Google Shape;261;p33"/>
          <p:cNvPicPr preferRelativeResize="0"/>
          <p:nvPr/>
        </p:nvPicPr>
        <p:blipFill rotWithShape="1">
          <a:blip r:embed="rId3">
            <a:alphaModFix/>
          </a:blip>
          <a:srcRect/>
          <a:stretch/>
        </p:blipFill>
        <p:spPr>
          <a:xfrm>
            <a:off x="7624820" y="85154"/>
            <a:ext cx="1379321" cy="474154"/>
          </a:xfrm>
          <a:prstGeom prst="rect">
            <a:avLst/>
          </a:prstGeom>
          <a:noFill/>
          <a:ln>
            <a:noFill/>
          </a:ln>
        </p:spPr>
      </p:pic>
      <p:sp>
        <p:nvSpPr>
          <p:cNvPr id="263" name="Google Shape;263;p33"/>
          <p:cNvSpPr txBox="1"/>
          <p:nvPr/>
        </p:nvSpPr>
        <p:spPr>
          <a:xfrm>
            <a:off x="187611" y="653554"/>
            <a:ext cx="8816529" cy="917361"/>
          </a:xfrm>
          <a:prstGeom prst="rect">
            <a:avLst/>
          </a:prstGeom>
          <a:solidFill>
            <a:schemeClr val="accent1">
              <a:lumMod val="20000"/>
              <a:lumOff val="80000"/>
            </a:schemeClr>
          </a:solidFill>
          <a:ln>
            <a:noFill/>
          </a:ln>
        </p:spPr>
        <p:txBody>
          <a:bodyPr spcFirstLastPara="1" wrap="square" lIns="80150" tIns="80150" rIns="80150" bIns="80150" anchor="t" anchorCtr="0">
            <a:noAutofit/>
          </a:bodyPr>
          <a:lstStyle/>
          <a:p>
            <a:r>
              <a:rPr lang="en-GB" sz="1200" b="1" u="sng" dirty="0" smtClean="0"/>
              <a:t>First Thoughts</a:t>
            </a:r>
            <a:r>
              <a:rPr lang="en-GB" sz="1200" b="1" dirty="0" smtClean="0"/>
              <a:t> </a:t>
            </a:r>
            <a:r>
              <a:rPr lang="en-GB" sz="1200" b="1" dirty="0" smtClean="0"/>
              <a:t>10 </a:t>
            </a:r>
            <a:r>
              <a:rPr lang="en-GB" sz="1200" b="1" dirty="0" smtClean="0"/>
              <a:t>Minutes.  	</a:t>
            </a:r>
            <a:r>
              <a:rPr lang="en-GB" sz="1200" b="1" dirty="0" smtClean="0"/>
              <a:t>Inequalities’ BINGO</a:t>
            </a:r>
            <a:r>
              <a:rPr lang="en-GB" sz="1200" b="1" i="1" dirty="0" smtClean="0"/>
              <a:t>?</a:t>
            </a:r>
            <a:endParaRPr lang="en-GB" sz="1200" dirty="0" smtClean="0"/>
          </a:p>
          <a:p>
            <a:r>
              <a:rPr lang="en-GB" sz="1200" b="1" dirty="0" smtClean="0"/>
              <a:t>T explain:</a:t>
            </a:r>
            <a:r>
              <a:rPr lang="en-GB" sz="1200" dirty="0" smtClean="0"/>
              <a:t> Return to Session 1 theme of </a:t>
            </a:r>
            <a:r>
              <a:rPr lang="en-GB" sz="1200" dirty="0" smtClean="0"/>
              <a:t>Equality. </a:t>
            </a:r>
            <a:r>
              <a:rPr lang="en-GB" sz="1200" b="1" i="1" dirty="0" smtClean="0"/>
              <a:t>What does it mean to </a:t>
            </a:r>
            <a:r>
              <a:rPr lang="en-GB" sz="1200" b="1" i="1" dirty="0" smtClean="0"/>
              <a:t>be equal?</a:t>
            </a:r>
            <a:r>
              <a:rPr lang="en-GB" sz="1200" dirty="0" smtClean="0"/>
              <a:t> </a:t>
            </a:r>
            <a:r>
              <a:rPr lang="en-GB" sz="1200" dirty="0" smtClean="0"/>
              <a:t>What is the evidence? </a:t>
            </a:r>
          </a:p>
          <a:p>
            <a:r>
              <a:rPr lang="en-GB" sz="1200" b="1" dirty="0" smtClean="0"/>
              <a:t>Activity</a:t>
            </a:r>
            <a:r>
              <a:rPr lang="en-GB" sz="1200" b="1" dirty="0" smtClean="0"/>
              <a:t>:</a:t>
            </a:r>
            <a:endParaRPr lang="en-GB" sz="1200" dirty="0" smtClean="0"/>
          </a:p>
          <a:p>
            <a:r>
              <a:rPr lang="en-GB" sz="1200" dirty="0" smtClean="0"/>
              <a:t>Play the </a:t>
            </a:r>
            <a:r>
              <a:rPr lang="en-GB" sz="1200" b="1" dirty="0" smtClean="0"/>
              <a:t>Inequalities’ BINGO</a:t>
            </a:r>
            <a:r>
              <a:rPr lang="en-GB" sz="1200" dirty="0" smtClean="0"/>
              <a:t>. </a:t>
            </a:r>
            <a:r>
              <a:rPr lang="en-GB" sz="1200" b="1" dirty="0" smtClean="0"/>
              <a:t>slide </a:t>
            </a:r>
            <a:r>
              <a:rPr lang="en-GB" sz="1200" b="1" dirty="0" smtClean="0"/>
              <a:t>5</a:t>
            </a:r>
            <a:endParaRPr lang="en-GB" sz="1200" dirty="0"/>
          </a:p>
        </p:txBody>
      </p:sp>
      <p:sp>
        <p:nvSpPr>
          <p:cNvPr id="264" name="Google Shape;264;p33"/>
          <p:cNvSpPr txBox="1"/>
          <p:nvPr/>
        </p:nvSpPr>
        <p:spPr>
          <a:xfrm>
            <a:off x="187611" y="138548"/>
            <a:ext cx="7198347" cy="526272"/>
          </a:xfrm>
          <a:prstGeom prst="rect">
            <a:avLst/>
          </a:prstGeom>
          <a:noFill/>
          <a:ln>
            <a:noFill/>
          </a:ln>
        </p:spPr>
        <p:txBody>
          <a:bodyPr spcFirstLastPara="1" wrap="square" lIns="80150" tIns="80150" rIns="80150" bIns="80150" anchor="t" anchorCtr="0">
            <a:noAutofit/>
          </a:bodyPr>
          <a:lstStyle/>
          <a:p>
            <a:pPr marL="0" marR="0" lvl="0" indent="0" algn="l" rtl="0">
              <a:spcBef>
                <a:spcPts val="0"/>
              </a:spcBef>
              <a:spcAft>
                <a:spcPts val="0"/>
              </a:spcAft>
              <a:buNone/>
            </a:pPr>
            <a:r>
              <a:rPr lang="en-GB" sz="1400" b="1" dirty="0">
                <a:solidFill>
                  <a:srgbClr val="A98278"/>
                </a:solidFill>
                <a:latin typeface="Prompt"/>
                <a:ea typeface="Prompt"/>
                <a:cs typeface="Prompt"/>
                <a:sym typeface="Prompt"/>
              </a:rPr>
              <a:t>// </a:t>
            </a:r>
            <a:r>
              <a:rPr lang="en-GB" sz="1400" b="1" dirty="0" smtClean="0">
                <a:solidFill>
                  <a:srgbClr val="A98278"/>
                </a:solidFill>
                <a:latin typeface="Prompt"/>
                <a:ea typeface="Prompt"/>
                <a:cs typeface="Prompt"/>
                <a:sym typeface="Prompt"/>
              </a:rPr>
              <a:t>Reducing inequalities // Teaching </a:t>
            </a:r>
            <a:r>
              <a:rPr lang="en-GB" sz="1400" b="1" dirty="0">
                <a:solidFill>
                  <a:srgbClr val="A98278"/>
                </a:solidFill>
                <a:latin typeface="Prompt"/>
                <a:ea typeface="Prompt"/>
                <a:cs typeface="Prompt"/>
                <a:sym typeface="Prompt"/>
              </a:rPr>
              <a:t>Learning </a:t>
            </a:r>
            <a:r>
              <a:rPr lang="en-GB" sz="1400" b="1" dirty="0" smtClean="0">
                <a:solidFill>
                  <a:srgbClr val="A98278"/>
                </a:solidFill>
                <a:latin typeface="Prompt"/>
                <a:ea typeface="Prompt"/>
                <a:cs typeface="Prompt"/>
                <a:sym typeface="Prompt"/>
              </a:rPr>
              <a:t>Unit Lesson 2 Types of inequalities</a:t>
            </a:r>
            <a:endParaRPr sz="1400" dirty="0">
              <a:solidFill>
                <a:srgbClr val="A98278"/>
              </a:solidFill>
              <a:latin typeface="Arial"/>
              <a:ea typeface="Arial"/>
              <a:cs typeface="Arial"/>
              <a:sym typeface="Arial"/>
            </a:endParaRPr>
          </a:p>
        </p:txBody>
      </p:sp>
      <p:sp>
        <p:nvSpPr>
          <p:cNvPr id="268" name="Google Shape;268;p33"/>
          <p:cNvSpPr txBox="1"/>
          <p:nvPr/>
        </p:nvSpPr>
        <p:spPr>
          <a:xfrm>
            <a:off x="6620621" y="1676427"/>
            <a:ext cx="2063594" cy="582955"/>
          </a:xfrm>
          <a:prstGeom prst="rect">
            <a:avLst/>
          </a:prstGeom>
          <a:noFill/>
          <a:ln>
            <a:noFill/>
          </a:ln>
        </p:spPr>
        <p:txBody>
          <a:bodyPr spcFirstLastPara="1" wrap="square" lIns="80150" tIns="80150" rIns="80150" bIns="80150" anchor="t" anchorCtr="0">
            <a:noAutofit/>
          </a:bodyPr>
          <a:lstStyle/>
          <a:p>
            <a:pPr marL="0" marR="0" lvl="0" indent="0" algn="l" rtl="0">
              <a:spcBef>
                <a:spcPts val="0"/>
              </a:spcBef>
              <a:spcAft>
                <a:spcPts val="0"/>
              </a:spcAft>
              <a:buNone/>
            </a:pPr>
            <a:endParaRPr sz="1600" b="1">
              <a:solidFill>
                <a:srgbClr val="A98278"/>
              </a:solidFill>
              <a:latin typeface="Prompt"/>
              <a:ea typeface="Prompt"/>
              <a:cs typeface="Prompt"/>
              <a:sym typeface="Prompt"/>
            </a:endParaRPr>
          </a:p>
        </p:txBody>
      </p:sp>
      <p:sp>
        <p:nvSpPr>
          <p:cNvPr id="7" name="Google Shape;260;p33"/>
          <p:cNvSpPr/>
          <p:nvPr/>
        </p:nvSpPr>
        <p:spPr>
          <a:xfrm>
            <a:off x="158401" y="4643236"/>
            <a:ext cx="8841449" cy="484833"/>
          </a:xfrm>
          <a:prstGeom prst="rect">
            <a:avLst/>
          </a:prstGeom>
          <a:solidFill>
            <a:srgbClr val="A98278"/>
          </a:solidFill>
          <a:ln>
            <a:noFill/>
          </a:ln>
        </p:spPr>
        <p:txBody>
          <a:bodyPr spcFirstLastPara="1" wrap="square" lIns="80150" tIns="80150" rIns="80150" bIns="80150" anchor="ctr" anchorCtr="0">
            <a:noAutofit/>
          </a:bodyPr>
          <a:lstStyle/>
          <a:p>
            <a:r>
              <a:rPr lang="en-GB" sz="1200" b="1" u="sng" dirty="0"/>
              <a:t>Conclusion and Reflection</a:t>
            </a:r>
            <a:r>
              <a:rPr lang="en-GB" sz="1200" b="1" dirty="0"/>
              <a:t> 5 minutes  	</a:t>
            </a:r>
            <a:r>
              <a:rPr lang="en-GB" sz="1200" b="1" i="1" dirty="0"/>
              <a:t>Thinking point</a:t>
            </a:r>
            <a:endParaRPr lang="en-GB" sz="1200" b="1" dirty="0"/>
          </a:p>
          <a:p>
            <a:r>
              <a:rPr lang="en-GB" sz="1200" dirty="0"/>
              <a:t>Reflect on all the ways that we </a:t>
            </a:r>
            <a:r>
              <a:rPr lang="en-GB" sz="1200" dirty="0" smtClean="0"/>
              <a:t>perceive and </a:t>
            </a:r>
            <a:r>
              <a:rPr lang="en-GB" sz="1200" dirty="0" smtClean="0"/>
              <a:t>judge countries. How we can measure them differently?</a:t>
            </a:r>
            <a:endParaRPr lang="en-GB" sz="1200" dirty="0"/>
          </a:p>
        </p:txBody>
      </p:sp>
      <p:sp>
        <p:nvSpPr>
          <p:cNvPr id="8" name="Google Shape;263;p33"/>
          <p:cNvSpPr txBox="1"/>
          <p:nvPr/>
        </p:nvSpPr>
        <p:spPr>
          <a:xfrm>
            <a:off x="160683" y="2864849"/>
            <a:ext cx="8909095" cy="1788287"/>
          </a:xfrm>
          <a:prstGeom prst="rect">
            <a:avLst/>
          </a:prstGeom>
          <a:solidFill>
            <a:schemeClr val="accent1">
              <a:lumMod val="20000"/>
              <a:lumOff val="80000"/>
            </a:schemeClr>
          </a:solidFill>
          <a:ln>
            <a:noFill/>
          </a:ln>
        </p:spPr>
        <p:txBody>
          <a:bodyPr spcFirstLastPara="1" wrap="square" lIns="80150" tIns="80150" rIns="80150" bIns="80150" anchor="t" anchorCtr="0">
            <a:noAutofit/>
          </a:bodyPr>
          <a:lstStyle/>
          <a:p>
            <a:r>
              <a:rPr lang="en-GB" sz="1200" b="1" u="sng" dirty="0"/>
              <a:t>Exploration and Consolidation</a:t>
            </a:r>
            <a:r>
              <a:rPr lang="en-GB" sz="1200" b="1" dirty="0"/>
              <a:t> </a:t>
            </a:r>
            <a:r>
              <a:rPr lang="en-GB" sz="1200" b="1" dirty="0" smtClean="0"/>
              <a:t>10 </a:t>
            </a:r>
            <a:r>
              <a:rPr lang="en-GB" sz="1200" b="1" dirty="0"/>
              <a:t>minutes     </a:t>
            </a:r>
            <a:r>
              <a:rPr lang="en-GB" sz="1200" b="1" i="1" dirty="0" smtClean="0"/>
              <a:t>Various types of inequalities</a:t>
            </a:r>
            <a:endParaRPr lang="en-GB" sz="1200" dirty="0"/>
          </a:p>
          <a:p>
            <a:r>
              <a:rPr lang="en-GB" sz="1200" dirty="0"/>
              <a:t> </a:t>
            </a:r>
          </a:p>
          <a:p>
            <a:r>
              <a:rPr lang="en-GB" sz="1200" b="1" dirty="0" smtClean="0"/>
              <a:t>Slides 7/8/9/10 </a:t>
            </a:r>
            <a:r>
              <a:rPr lang="en-GB" sz="1200" b="1" dirty="0"/>
              <a:t>Using the </a:t>
            </a:r>
            <a:r>
              <a:rPr lang="en-GB" sz="1200" b="1" dirty="0" smtClean="0"/>
              <a:t>resources: Factsheets in the Handouts</a:t>
            </a:r>
            <a:r>
              <a:rPr lang="en-GB" sz="1200" dirty="0" smtClean="0"/>
              <a:t>, </a:t>
            </a:r>
            <a:r>
              <a:rPr lang="en-GB" sz="1200" dirty="0"/>
              <a:t>link to Sustainable Development Goals Target </a:t>
            </a:r>
            <a:r>
              <a:rPr lang="en-GB" sz="1200" dirty="0" smtClean="0"/>
              <a:t>10.1:  </a:t>
            </a:r>
            <a:r>
              <a:rPr lang="en-GB" sz="1200" b="1" dirty="0" smtClean="0"/>
              <a:t>‘</a:t>
            </a:r>
            <a:r>
              <a:rPr lang="en-US" sz="1200" b="1" dirty="0" smtClean="0"/>
              <a:t>By </a:t>
            </a:r>
            <a:r>
              <a:rPr lang="en-US" sz="1200" b="1" dirty="0"/>
              <a:t>2030, progressively achieve and sustain income growth of the bottom 40 per cent of the population at a rate higher than the national average</a:t>
            </a:r>
            <a:r>
              <a:rPr lang="en-GB" sz="1200" b="1" dirty="0" smtClean="0"/>
              <a:t>’.</a:t>
            </a:r>
          </a:p>
          <a:p>
            <a:endParaRPr lang="en-GB" sz="1200" b="1" dirty="0"/>
          </a:p>
          <a:p>
            <a:r>
              <a:rPr lang="en-GB" sz="1200" b="1" dirty="0" smtClean="0"/>
              <a:t>Discuss in a </a:t>
            </a:r>
            <a:r>
              <a:rPr lang="en-GB" sz="1200" dirty="0" smtClean="0"/>
              <a:t>group t</a:t>
            </a:r>
            <a:r>
              <a:rPr lang="en-GB" sz="1200" dirty="0" smtClean="0"/>
              <a:t>he questions:</a:t>
            </a:r>
            <a:endParaRPr lang="en-GB" sz="1200" dirty="0"/>
          </a:p>
          <a:p>
            <a:pPr lvl="0"/>
            <a:r>
              <a:rPr lang="en-GB" sz="1200" dirty="0"/>
              <a:t>Which inequalities are the most important, do you think? </a:t>
            </a:r>
          </a:p>
          <a:p>
            <a:pPr lvl="0"/>
            <a:r>
              <a:rPr lang="en-GB" sz="1200" dirty="0"/>
              <a:t>Why are they more important ones? </a:t>
            </a:r>
          </a:p>
          <a:p>
            <a:endParaRPr lang="en-GB" sz="1200" dirty="0"/>
          </a:p>
        </p:txBody>
      </p:sp>
    </p:spTree>
    <p:extLst>
      <p:ext uri="{BB962C8B-B14F-4D97-AF65-F5344CB8AC3E}">
        <p14:creationId xmlns:p14="http://schemas.microsoft.com/office/powerpoint/2010/main" val="461974560"/>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4" name="Rectangle 3"/>
          <p:cNvSpPr/>
          <p:nvPr/>
        </p:nvSpPr>
        <p:spPr>
          <a:xfrm>
            <a:off x="107504" y="188640"/>
            <a:ext cx="8928992" cy="6480720"/>
          </a:xfrm>
          <a:prstGeom prst="rect">
            <a:avLst/>
          </a:prstGeom>
          <a:solidFill>
            <a:schemeClr val="bg1"/>
          </a:solidFill>
          <a:ln cmpd="sng">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hlinkClick r:id="rId3"/>
              </a:rPr>
              <a:t>https://www.youtube.com/watch?v=99UN7so92tk</a:t>
            </a:r>
            <a:endParaRPr lang="en-GB"/>
          </a:p>
        </p:txBody>
      </p:sp>
      <p:pic>
        <p:nvPicPr>
          <p:cNvPr id="2050" name="Picture 2"/>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231607" y="908720"/>
            <a:ext cx="8773027" cy="4464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Oval Callout 2"/>
          <p:cNvSpPr/>
          <p:nvPr/>
        </p:nvSpPr>
        <p:spPr>
          <a:xfrm>
            <a:off x="1907704" y="291197"/>
            <a:ext cx="3218656" cy="2029618"/>
          </a:xfrm>
          <a:prstGeom prst="wedgeEllipseCallout">
            <a:avLst>
              <a:gd name="adj1" fmla="val 35969"/>
              <a:gd name="adj2" fmla="val 8150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Types of in equalities </a:t>
            </a:r>
            <a:endParaRPr lang="en-GB" dirty="0"/>
          </a:p>
        </p:txBody>
      </p:sp>
    </p:spTree>
    <p:extLst>
      <p:ext uri="{BB962C8B-B14F-4D97-AF65-F5344CB8AC3E}">
        <p14:creationId xmlns:p14="http://schemas.microsoft.com/office/powerpoint/2010/main" val="338089945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9512" y="188640"/>
            <a:ext cx="8856984" cy="6336704"/>
          </a:xfrm>
          <a:prstGeom prst="rect">
            <a:avLst/>
          </a:prstGeom>
          <a:solidFill>
            <a:schemeClr val="bg1"/>
          </a:solidFill>
          <a:ln cmpd="sng">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a:p>
            <a:r>
              <a:rPr lang="en-GB" dirty="0"/>
              <a:t>Migration takes place </a:t>
            </a:r>
            <a:r>
              <a:rPr lang="en-GB" b="1" i="1" dirty="0"/>
              <a:t>internally </a:t>
            </a:r>
            <a:r>
              <a:rPr lang="en-GB" dirty="0"/>
              <a:t>and </a:t>
            </a:r>
            <a:r>
              <a:rPr lang="en-GB" b="1" i="1" dirty="0"/>
              <a:t>internationally</a:t>
            </a:r>
            <a:r>
              <a:rPr lang="en-GB" dirty="0"/>
              <a:t>. In our time, the biggest international migration flows are from rich to other rich countries, and from poorer to other poorer countries (North-North; South-South). Much migration is short-term; migrants return to their country of origin. An estimated 258 million people live in a country they weren’t born in; this is approx. 3.6% World’s inhabitants (U.N. 2017). “In Europe, the size of the total population would have declined during the period 2000-2015 in the absence of migration.”(UN 2017). </a:t>
            </a:r>
          </a:p>
          <a:p>
            <a:r>
              <a:rPr lang="en-GB" dirty="0"/>
              <a:t>	</a:t>
            </a:r>
          </a:p>
        </p:txBody>
      </p:sp>
      <p:sp>
        <p:nvSpPr>
          <p:cNvPr id="2" name="Title 1"/>
          <p:cNvSpPr>
            <a:spLocks noGrp="1"/>
          </p:cNvSpPr>
          <p:nvPr>
            <p:ph type="title"/>
          </p:nvPr>
        </p:nvSpPr>
        <p:spPr/>
        <p:txBody>
          <a:bodyPr/>
          <a:lstStyle/>
          <a:p>
            <a:r>
              <a:rPr lang="en-GB" dirty="0" smtClean="0"/>
              <a:t>Big ideas</a:t>
            </a:r>
            <a:endParaRPr lang="en-GB" dirty="0"/>
          </a:p>
        </p:txBody>
      </p:sp>
      <p:sp>
        <p:nvSpPr>
          <p:cNvPr id="3" name="Content Placeholder 2"/>
          <p:cNvSpPr>
            <a:spLocks noGrp="1"/>
          </p:cNvSpPr>
          <p:nvPr>
            <p:ph idx="1"/>
          </p:nvPr>
        </p:nvSpPr>
        <p:spPr>
          <a:xfrm>
            <a:off x="323528" y="1417638"/>
            <a:ext cx="8568952" cy="4752528"/>
          </a:xfrm>
        </p:spPr>
        <p:txBody>
          <a:bodyPr>
            <a:normAutofit fontScale="85000" lnSpcReduction="20000"/>
          </a:bodyPr>
          <a:lstStyle/>
          <a:p>
            <a:pPr marL="0" indent="0">
              <a:buNone/>
            </a:pPr>
            <a:r>
              <a:rPr lang="en-US" b="1" dirty="0" smtClean="0"/>
              <a:t>Big Idea </a:t>
            </a:r>
            <a:r>
              <a:rPr lang="en-US" b="1" dirty="0" smtClean="0"/>
              <a:t>1/3 </a:t>
            </a:r>
            <a:r>
              <a:rPr lang="en-GB" b="1" dirty="0" smtClean="0">
                <a:solidFill>
                  <a:srgbClr val="FF0000"/>
                </a:solidFill>
              </a:rPr>
              <a:t>The problem with inequality. </a:t>
            </a:r>
            <a:endParaRPr lang="en-GB" b="1" dirty="0" smtClean="0">
              <a:solidFill>
                <a:srgbClr val="FF0000"/>
              </a:solidFill>
            </a:endParaRPr>
          </a:p>
          <a:p>
            <a:pPr marL="0" indent="0">
              <a:buNone/>
            </a:pPr>
            <a:r>
              <a:rPr lang="en-US" b="1" dirty="0"/>
              <a:t>Globally there are a tiny number of super-rich people</a:t>
            </a:r>
            <a:r>
              <a:rPr lang="en-US" b="1" dirty="0" smtClean="0"/>
              <a:t>. </a:t>
            </a:r>
          </a:p>
          <a:p>
            <a:pPr marL="0" indent="0">
              <a:buNone/>
            </a:pPr>
            <a:r>
              <a:rPr lang="en-US" b="1" dirty="0" smtClean="0"/>
              <a:t>“</a:t>
            </a:r>
            <a:r>
              <a:rPr lang="en-US" b="1" dirty="0"/>
              <a:t>82% of the wealth created last year went to the richest one percent of the </a:t>
            </a:r>
            <a:r>
              <a:rPr lang="en-US" b="1" dirty="0" smtClean="0"/>
              <a:t>global population</a:t>
            </a:r>
            <a:r>
              <a:rPr lang="en-US" b="1" dirty="0"/>
              <a:t>, while the 3.7 billion people who make up the poorest half of </a:t>
            </a:r>
            <a:r>
              <a:rPr lang="en-US" b="1" dirty="0" smtClean="0"/>
              <a:t>humanity got </a:t>
            </a:r>
            <a:r>
              <a:rPr lang="en-US" b="1" dirty="0"/>
              <a:t>nothing”. (Oxfam 2018)</a:t>
            </a:r>
            <a:r>
              <a:rPr lang="en-GB" b="1" dirty="0" smtClean="0"/>
              <a:t>.</a:t>
            </a:r>
            <a:endParaRPr lang="en-GB" b="1" dirty="0" smtClean="0"/>
          </a:p>
          <a:p>
            <a:pPr marL="0" indent="0">
              <a:buNone/>
            </a:pPr>
            <a:r>
              <a:rPr lang="en-GB" b="1" dirty="0" smtClean="0"/>
              <a:t> </a:t>
            </a:r>
            <a:endParaRPr lang="en-GB" dirty="0"/>
          </a:p>
          <a:p>
            <a:pPr marL="0" indent="0">
              <a:buNone/>
            </a:pPr>
            <a:r>
              <a:rPr lang="en-GB" b="1" dirty="0" smtClean="0"/>
              <a:t>Big idea 8/9 </a:t>
            </a:r>
            <a:r>
              <a:rPr lang="en-GB" b="1" dirty="0" smtClean="0">
                <a:solidFill>
                  <a:srgbClr val="FF0000"/>
                </a:solidFill>
              </a:rPr>
              <a:t>Roots of international inequalities. </a:t>
            </a:r>
            <a:endParaRPr lang="en-GB" b="1" dirty="0" smtClean="0">
              <a:solidFill>
                <a:srgbClr val="FF0000"/>
              </a:solidFill>
            </a:endParaRPr>
          </a:p>
          <a:p>
            <a:pPr marL="0" indent="0">
              <a:buNone/>
            </a:pPr>
            <a:r>
              <a:rPr lang="en-US" b="1" dirty="0" smtClean="0"/>
              <a:t>The </a:t>
            </a:r>
            <a:r>
              <a:rPr lang="en-US" b="1" dirty="0"/>
              <a:t>economic inequality between high and low income countries today </a:t>
            </a:r>
            <a:r>
              <a:rPr lang="en-US" b="1" dirty="0" smtClean="0"/>
              <a:t>has its </a:t>
            </a:r>
            <a:r>
              <a:rPr lang="en-US" b="1" dirty="0"/>
              <a:t>roots in historic processes (e.g. wars, </a:t>
            </a:r>
            <a:r>
              <a:rPr lang="en-US" b="1" dirty="0" err="1"/>
              <a:t>colonisation</a:t>
            </a:r>
            <a:r>
              <a:rPr lang="en-US" b="1" dirty="0"/>
              <a:t> and </a:t>
            </a:r>
            <a:r>
              <a:rPr lang="en-US" b="1" dirty="0" err="1"/>
              <a:t>industrialisation</a:t>
            </a:r>
            <a:r>
              <a:rPr lang="en-US" b="1" dirty="0"/>
              <a:t>) </a:t>
            </a:r>
            <a:r>
              <a:rPr lang="en-US" b="1" dirty="0" smtClean="0"/>
              <a:t>and also </a:t>
            </a:r>
            <a:r>
              <a:rPr lang="en-US" b="1" dirty="0"/>
              <a:t>our current trading and financial systems</a:t>
            </a:r>
            <a:r>
              <a:rPr lang="en-US" b="1" dirty="0" smtClean="0"/>
              <a:t>. </a:t>
            </a:r>
            <a:endParaRPr lang="en-GB" b="1" dirty="0"/>
          </a:p>
        </p:txBody>
      </p:sp>
    </p:spTree>
    <p:extLst>
      <p:ext uri="{BB962C8B-B14F-4D97-AF65-F5344CB8AC3E}">
        <p14:creationId xmlns:p14="http://schemas.microsoft.com/office/powerpoint/2010/main" val="704286581"/>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9512" y="188640"/>
            <a:ext cx="8856984" cy="6336704"/>
          </a:xfrm>
          <a:prstGeom prst="rect">
            <a:avLst/>
          </a:prstGeom>
          <a:solidFill>
            <a:schemeClr val="bg1"/>
          </a:solidFill>
          <a:ln cmpd="sng">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lstStyle/>
          <a:p>
            <a:r>
              <a:rPr lang="en-GB" dirty="0" smtClean="0"/>
              <a:t>Learning Objectives- Learners will</a:t>
            </a:r>
            <a:endParaRPr lang="en-GB" dirty="0"/>
          </a:p>
        </p:txBody>
      </p:sp>
      <p:sp>
        <p:nvSpPr>
          <p:cNvPr id="3" name="Content Placeholder 2"/>
          <p:cNvSpPr>
            <a:spLocks noGrp="1"/>
          </p:cNvSpPr>
          <p:nvPr>
            <p:ph idx="1"/>
          </p:nvPr>
        </p:nvSpPr>
        <p:spPr>
          <a:xfrm>
            <a:off x="457200" y="1600200"/>
            <a:ext cx="8229600" cy="4781128"/>
          </a:xfrm>
        </p:spPr>
        <p:txBody>
          <a:bodyPr>
            <a:normAutofit fontScale="55000" lnSpcReduction="20000"/>
          </a:bodyPr>
          <a:lstStyle/>
          <a:p>
            <a:r>
              <a:rPr lang="en-GB" dirty="0" smtClean="0"/>
              <a:t>Know and understand what it means to be </a:t>
            </a:r>
            <a:r>
              <a:rPr lang="en-GB" dirty="0" smtClean="0"/>
              <a:t>‘</a:t>
            </a:r>
            <a:r>
              <a:rPr lang="en-GB" dirty="0" err="1" smtClean="0"/>
              <a:t>inequal</a:t>
            </a:r>
            <a:r>
              <a:rPr lang="en-GB" dirty="0" smtClean="0"/>
              <a:t>’, with focus on economic inequality within and among countries</a:t>
            </a:r>
            <a:endParaRPr lang="en-GB" dirty="0" smtClean="0"/>
          </a:p>
          <a:p>
            <a:r>
              <a:rPr lang="en-GB" dirty="0" smtClean="0"/>
              <a:t>Reflect on the </a:t>
            </a:r>
            <a:r>
              <a:rPr lang="en-GB" dirty="0" smtClean="0"/>
              <a:t>roots of international inequalities  due to </a:t>
            </a:r>
            <a:r>
              <a:rPr lang="en-US" dirty="0" smtClean="0"/>
              <a:t>less </a:t>
            </a:r>
            <a:r>
              <a:rPr lang="en-US" dirty="0" err="1" smtClean="0"/>
              <a:t>favourable</a:t>
            </a:r>
            <a:r>
              <a:rPr lang="en-US" dirty="0" smtClean="0"/>
              <a:t> </a:t>
            </a:r>
            <a:r>
              <a:rPr lang="en-US" dirty="0"/>
              <a:t>terms of trade and </a:t>
            </a:r>
            <a:r>
              <a:rPr lang="en-US" dirty="0" smtClean="0"/>
              <a:t>finance, enforced by the economically </a:t>
            </a:r>
            <a:r>
              <a:rPr lang="en-US" dirty="0"/>
              <a:t>richer, more powerful countries</a:t>
            </a:r>
            <a:endParaRPr lang="en-GB" dirty="0" smtClean="0"/>
          </a:p>
          <a:p>
            <a:r>
              <a:rPr lang="en-GB" dirty="0" smtClean="0"/>
              <a:t>Understand the United Nations’ aim of </a:t>
            </a:r>
            <a:r>
              <a:rPr lang="en-GB" dirty="0"/>
              <a:t>R</a:t>
            </a:r>
            <a:r>
              <a:rPr lang="en-GB" dirty="0" smtClean="0"/>
              <a:t>educing inequalities for </a:t>
            </a:r>
            <a:r>
              <a:rPr lang="en-GB" dirty="0" smtClean="0"/>
              <a:t>all</a:t>
            </a:r>
          </a:p>
          <a:p>
            <a:r>
              <a:rPr lang="en-GB" dirty="0" smtClean="0"/>
              <a:t>use </a:t>
            </a:r>
            <a:r>
              <a:rPr lang="en-GB" dirty="0"/>
              <a:t>skills in group work: sharing, listening, </a:t>
            </a:r>
            <a:r>
              <a:rPr lang="en-GB" dirty="0" smtClean="0"/>
              <a:t>critical thinking and </a:t>
            </a:r>
            <a:r>
              <a:rPr lang="en-GB" dirty="0"/>
              <a:t>questioning</a:t>
            </a:r>
            <a:endParaRPr lang="en-GB" dirty="0" smtClean="0"/>
          </a:p>
          <a:p>
            <a:pPr>
              <a:buNone/>
            </a:pPr>
            <a:endParaRPr lang="en-GB" dirty="0" smtClean="0"/>
          </a:p>
          <a:p>
            <a:pPr>
              <a:buNone/>
            </a:pPr>
            <a:endParaRPr lang="en-GB" b="1" dirty="0" smtClean="0"/>
          </a:p>
          <a:p>
            <a:pPr>
              <a:buNone/>
            </a:pPr>
            <a:endParaRPr lang="en-GB" b="1" dirty="0"/>
          </a:p>
          <a:p>
            <a:pPr>
              <a:buNone/>
            </a:pPr>
            <a:r>
              <a:rPr lang="en-GB" b="1" dirty="0" smtClean="0"/>
              <a:t>Sustainable Development Goals </a:t>
            </a:r>
            <a:r>
              <a:rPr lang="en-GB" dirty="0" smtClean="0"/>
              <a:t>focus:</a:t>
            </a:r>
          </a:p>
          <a:p>
            <a:pPr marL="0" indent="0">
              <a:buNone/>
            </a:pPr>
            <a:r>
              <a:rPr lang="en-GB" dirty="0" smtClean="0">
                <a:solidFill>
                  <a:srgbClr val="FF0000"/>
                </a:solidFill>
              </a:rPr>
              <a:t>10.2    By 2030, empower and promote the social, economic and political inclusion of all, irrespective of age, sex, disability, race, ethnicity, origin, religion or economic or other status </a:t>
            </a:r>
          </a:p>
          <a:p>
            <a:pPr marL="0" indent="0">
              <a:buNone/>
            </a:pPr>
            <a:r>
              <a:rPr lang="en-GB" dirty="0" smtClean="0">
                <a:solidFill>
                  <a:schemeClr val="tx2"/>
                </a:solidFill>
              </a:rPr>
              <a:t>16.3   Promote the rule of law at the national and international levels and ensure equal access to justice for all;</a:t>
            </a:r>
          </a:p>
          <a:p>
            <a:pPr marL="0" indent="0">
              <a:buNone/>
            </a:pPr>
            <a:r>
              <a:rPr lang="en-GB" dirty="0" smtClean="0">
                <a:solidFill>
                  <a:schemeClr val="accent3">
                    <a:lumMod val="50000"/>
                  </a:schemeClr>
                </a:solidFill>
              </a:rPr>
              <a:t>16.b  Promote and enforce non-discriminatory laws and policies for sustainable development</a:t>
            </a:r>
          </a:p>
          <a:p>
            <a:pPr lvl="0">
              <a:spcBef>
                <a:spcPts val="0"/>
              </a:spcBef>
            </a:pPr>
            <a:endParaRPr lang="en-GB" dirty="0" smtClean="0"/>
          </a:p>
          <a:p>
            <a:pPr marL="0" lvl="0" indent="0">
              <a:spcBef>
                <a:spcPts val="0"/>
              </a:spcBef>
              <a:buNone/>
            </a:pPr>
            <a:endParaRPr lang="en-GB" dirty="0" smtClean="0"/>
          </a:p>
          <a:p>
            <a:endParaRPr lang="en-GB" dirty="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4"/>
          <p:cNvSpPr>
            <a:spLocks noChangeArrowheads="1"/>
          </p:cNvSpPr>
          <p:nvPr/>
        </p:nvSpPr>
        <p:spPr bwMode="auto">
          <a:xfrm>
            <a:off x="978" y="2614962"/>
            <a:ext cx="8675478" cy="2297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44360" tIns="80937"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dirty="0" smtClean="0">
                <a:ln>
                  <a:noFill/>
                </a:ln>
                <a:solidFill>
                  <a:srgbClr val="0077A6"/>
                </a:solidFill>
                <a:effectLst/>
                <a:latin typeface="Arial" panose="020B0604020202020204" pitchFamily="34" charset="0"/>
                <a:ea typeface="Arial" panose="020B0604020202020204" pitchFamily="34" charset="0"/>
              </a:rPr>
              <a:t>Human Rights </a:t>
            </a:r>
            <a:r>
              <a:rPr kumimoji="0" lang="en-US" altLang="en-US" b="1" i="0" u="none" strike="noStrike" cap="none" normalizeH="0" baseline="0" dirty="0" smtClean="0">
                <a:ln>
                  <a:noFill/>
                </a:ln>
                <a:solidFill>
                  <a:srgbClr val="0077A6"/>
                </a:solidFill>
                <a:effectLst/>
                <a:latin typeface="Arial" panose="020B0604020202020204" pitchFamily="34" charset="0"/>
                <a:ea typeface="Arial" panose="020B0604020202020204" pitchFamily="34" charset="0"/>
              </a:rPr>
              <a:t>BINGO</a:t>
            </a:r>
            <a:endParaRPr lang="en-US" altLang="en-US" b="1" baseline="30000" dirty="0">
              <a:solidFill>
                <a:srgbClr val="0077A6"/>
              </a:solidFill>
              <a:latin typeface="Arial" panose="020B0604020202020204" pitchFamily="34" charset="0"/>
              <a:ea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chemeClr val="tx1"/>
                </a:solidFill>
                <a:effectLst/>
                <a:ea typeface="Arial" panose="020B0604020202020204" pitchFamily="34" charset="0"/>
              </a:rPr>
              <a:t>Before </a:t>
            </a:r>
            <a:r>
              <a:rPr kumimoji="0" lang="en-US" altLang="en-US" b="0" i="0" u="none" strike="noStrike" cap="none" normalizeH="0" baseline="0" dirty="0" smtClean="0">
                <a:ln>
                  <a:noFill/>
                </a:ln>
                <a:solidFill>
                  <a:schemeClr val="tx1"/>
                </a:solidFill>
                <a:effectLst/>
                <a:ea typeface="Arial" panose="020B0604020202020204" pitchFamily="34" charset="0"/>
              </a:rPr>
              <a:t>you start, ensure that each learner has a copy of Handout 1 (the Bingo sheet</a:t>
            </a:r>
            <a:r>
              <a:rPr kumimoji="0" lang="en-US" altLang="en-US" b="0" i="0" u="none" strike="noStrike" cap="none" normalizeH="0" baseline="0" dirty="0" smtClean="0">
                <a:ln>
                  <a:noFill/>
                </a:ln>
                <a:solidFill>
                  <a:schemeClr val="tx1"/>
                </a:solidFill>
                <a:effectLst/>
                <a:ea typeface="Arial" panose="020B0604020202020204" pitchFamily="34" charset="0"/>
              </a:rPr>
              <a:t>).</a:t>
            </a:r>
            <a:endParaRPr kumimoji="0" lang="en-US" altLang="en-US"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chemeClr val="tx1"/>
                </a:solidFill>
                <a:effectLst/>
                <a:ea typeface="Arial" panose="020B0604020202020204" pitchFamily="34" charset="0"/>
              </a:rPr>
              <a:t>Explain to your class that they have 2 minutes to go around the classroom and find another person who can answer any of the questions that are on the Bingo sheet. In return, they need to answer one question from the other person’s sheet. Each pupil should ensure that they have all the answers to the questions on the Bingo sheet</a:t>
            </a:r>
            <a:r>
              <a:rPr kumimoji="0" lang="en-US" altLang="en-US" b="0" i="0" u="none" strike="noStrike" cap="none" normalizeH="0" baseline="0" dirty="0" smtClean="0">
                <a:ln>
                  <a:noFill/>
                </a:ln>
                <a:solidFill>
                  <a:schemeClr val="tx1"/>
                </a:solidFill>
                <a:effectLst/>
                <a:ea typeface="Arial" panose="020B0604020202020204" pitchFamily="34"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chemeClr val="tx1"/>
                </a:solidFill>
                <a:effectLst/>
                <a:ea typeface="Arial" panose="020B0604020202020204" pitchFamily="34" charset="0"/>
              </a:rPr>
              <a:t>The </a:t>
            </a:r>
            <a:r>
              <a:rPr kumimoji="0" lang="en-US" altLang="en-US" b="0" i="0" u="none" strike="noStrike" cap="none" normalizeH="0" baseline="0" dirty="0" smtClean="0">
                <a:ln>
                  <a:noFill/>
                </a:ln>
                <a:solidFill>
                  <a:schemeClr val="tx1"/>
                </a:solidFill>
                <a:effectLst/>
                <a:ea typeface="Arial" panose="020B0604020202020204" pitchFamily="34" charset="0"/>
              </a:rPr>
              <a:t>pupil who completes this in the fastest time is declared the winner.</a:t>
            </a:r>
            <a:endParaRPr kumimoji="0" lang="en-US" altLang="en-US"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grpSp>
        <p:nvGrpSpPr>
          <p:cNvPr id="8" name="Group 7"/>
          <p:cNvGrpSpPr>
            <a:grpSpLocks/>
          </p:cNvGrpSpPr>
          <p:nvPr/>
        </p:nvGrpSpPr>
        <p:grpSpPr bwMode="auto">
          <a:xfrm>
            <a:off x="323528" y="4904862"/>
            <a:ext cx="8085584" cy="1764497"/>
            <a:chOff x="1330" y="208"/>
            <a:chExt cx="9485" cy="1652"/>
          </a:xfrm>
        </p:grpSpPr>
        <p:pic>
          <p:nvPicPr>
            <p:cNvPr id="9"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9" y="207"/>
              <a:ext cx="9485" cy="1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72"/>
            <p:cNvSpPr txBox="1">
              <a:spLocks noChangeArrowheads="1"/>
            </p:cNvSpPr>
            <p:nvPr/>
          </p:nvSpPr>
          <p:spPr bwMode="auto">
            <a:xfrm>
              <a:off x="1329" y="207"/>
              <a:ext cx="9485" cy="1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marL="93980" marR="0">
                <a:spcBef>
                  <a:spcPts val="390"/>
                </a:spcBef>
                <a:spcAft>
                  <a:spcPts val="0"/>
                </a:spcAft>
              </a:pPr>
              <a:r>
                <a:rPr lang="en-US" b="1" dirty="0">
                  <a:solidFill>
                    <a:srgbClr val="007AAA"/>
                  </a:solidFill>
                  <a:effectLst/>
                  <a:ea typeface="Arial" panose="020B0604020202020204" pitchFamily="34" charset="0"/>
                </a:rPr>
                <a:t>Tips for Teachers</a:t>
              </a:r>
              <a:endParaRPr lang="en-US" b="1" dirty="0">
                <a:effectLst/>
                <a:ea typeface="Arial" panose="020B0604020202020204" pitchFamily="34" charset="0"/>
              </a:endParaRPr>
            </a:p>
            <a:p>
              <a:pPr marL="93980" marR="99695">
                <a:lnSpc>
                  <a:spcPct val="105000"/>
                </a:lnSpc>
                <a:spcBef>
                  <a:spcPts val="10"/>
                </a:spcBef>
                <a:spcAft>
                  <a:spcPts val="0"/>
                </a:spcAft>
              </a:pPr>
              <a:r>
                <a:rPr lang="en-US" dirty="0">
                  <a:effectLst/>
                  <a:ea typeface="Arial" panose="020B0604020202020204" pitchFamily="34" charset="0"/>
                </a:rPr>
                <a:t>Ensure that the pupil understands that they need to get the answers from others and not answer the questions themselves. The aim of this exercise is to encourage pupils to start thinking about human rights, increase their curiosity towards them and not necessarily to give correct final answers. You could also do this exercise again, post completion of the lesson to see if pupils are able to give more answers.</a:t>
              </a:r>
            </a:p>
          </p:txBody>
        </p:sp>
      </p:grpSp>
      <p:sp>
        <p:nvSpPr>
          <p:cNvPr id="11" name="Rectangle 6"/>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900" b="0" i="0" u="none" strike="noStrike" cap="none" normalizeH="0" baseline="0" smtClean="0">
              <a:ln>
                <a:noFill/>
              </a:ln>
              <a:solidFill>
                <a:schemeClr val="tx1"/>
              </a:solidFill>
              <a:effectLst/>
              <a:latin typeface="Arial" panose="020B0604020202020204" pitchFamily="34" charset="0"/>
              <a:ea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chemeClr val="tx1"/>
                </a:solidFill>
                <a:effectLst/>
                <a:latin typeface="Arial" panose="020B0604020202020204" pitchFamily="34" charset="0"/>
                <a:ea typeface="Arial" panose="020B0604020202020204" pitchFamily="34" charset="0"/>
              </a:rPr>
              <a:t/>
            </a:r>
            <a:br>
              <a:rPr kumimoji="0" lang="en-US" altLang="en-US" sz="900" b="0" i="0" u="none" strike="noStrike" cap="none" normalizeH="0" baseline="0" smtClean="0">
                <a:ln>
                  <a:noFill/>
                </a:ln>
                <a:solidFill>
                  <a:schemeClr val="tx1"/>
                </a:solidFill>
                <a:effectLst/>
                <a:latin typeface="Arial" panose="020B0604020202020204" pitchFamily="34" charset="0"/>
                <a:ea typeface="Arial" panose="020B0604020202020204" pitchFamily="34" charset="0"/>
              </a:rPr>
            </a:br>
            <a:endParaRPr kumimoji="0" lang="en-US" altLang="en-US" sz="900" b="0" i="0" u="none" strike="noStrike" cap="none" normalizeH="0" baseline="0" smtClean="0">
              <a:ln>
                <a:noFill/>
              </a:ln>
              <a:solidFill>
                <a:schemeClr val="tx1"/>
              </a:solidFill>
              <a:effectLst/>
              <a:latin typeface="Arial" panose="020B0604020202020204" pitchFamily="34" charset="0"/>
              <a:ea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chemeClr val="tx1"/>
                </a:solidFill>
                <a:effectLst/>
                <a:latin typeface="Arial" panose="020B0604020202020204" pitchFamily="34" charset="0"/>
                <a:ea typeface="Arial" panose="020B0604020202020204" pitchFamily="34" charset="0"/>
              </a:rPr>
              <a:t/>
            </a:r>
            <a:br>
              <a:rPr kumimoji="0" lang="en-US" altLang="en-US" sz="900" b="0" i="0" u="none" strike="noStrike" cap="none" normalizeH="0" baseline="0" smtClean="0">
                <a:ln>
                  <a:noFill/>
                </a:ln>
                <a:solidFill>
                  <a:schemeClr val="tx1"/>
                </a:solidFill>
                <a:effectLst/>
                <a:latin typeface="Arial" panose="020B0604020202020204" pitchFamily="34" charset="0"/>
                <a:ea typeface="Arial" panose="020B0604020202020204" pitchFamily="34" charset="0"/>
              </a:rPr>
            </a:b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3" name="Rectangle 12"/>
          <p:cNvSpPr/>
          <p:nvPr/>
        </p:nvSpPr>
        <p:spPr>
          <a:xfrm>
            <a:off x="323528" y="1199190"/>
            <a:ext cx="7571184" cy="1169551"/>
          </a:xfrm>
          <a:prstGeom prst="rect">
            <a:avLst/>
          </a:prstGeom>
        </p:spPr>
        <p:txBody>
          <a:bodyPr wrap="square">
            <a:spAutoFit/>
          </a:bodyPr>
          <a:lstStyle/>
          <a:p>
            <a:r>
              <a:rPr lang="en-US" sz="1600" b="1" dirty="0">
                <a:solidFill>
                  <a:srgbClr val="007AAA"/>
                </a:solidFill>
                <a:latin typeface="Arial" panose="020B0604020202020204" pitchFamily="34" charset="0"/>
                <a:ea typeface="Arial" panose="020B0604020202020204" pitchFamily="34" charset="0"/>
              </a:rPr>
              <a:t>Learning objectives</a:t>
            </a:r>
          </a:p>
          <a:p>
            <a:r>
              <a:rPr lang="en-US" dirty="0">
                <a:solidFill>
                  <a:srgbClr val="000000"/>
                </a:solidFill>
              </a:rPr>
              <a:t>• </a:t>
            </a:r>
            <a:r>
              <a:rPr lang="en-US" dirty="0" smtClean="0">
                <a:solidFill>
                  <a:srgbClr val="3E3D40"/>
                </a:solidFill>
              </a:rPr>
              <a:t>To </a:t>
            </a:r>
            <a:r>
              <a:rPr lang="en-US" dirty="0">
                <a:solidFill>
                  <a:srgbClr val="3E3D40"/>
                </a:solidFill>
              </a:rPr>
              <a:t>know there are </a:t>
            </a:r>
            <a:r>
              <a:rPr lang="en-US" dirty="0" smtClean="0">
                <a:solidFill>
                  <a:srgbClr val="3E3D40"/>
                </a:solidFill>
              </a:rPr>
              <a:t>different types </a:t>
            </a:r>
            <a:r>
              <a:rPr lang="en-US" dirty="0">
                <a:solidFill>
                  <a:srgbClr val="3E3D40"/>
                </a:solidFill>
              </a:rPr>
              <a:t>of inequality</a:t>
            </a:r>
          </a:p>
          <a:p>
            <a:r>
              <a:rPr lang="en-US" dirty="0">
                <a:solidFill>
                  <a:srgbClr val="000000"/>
                </a:solidFill>
              </a:rPr>
              <a:t>• </a:t>
            </a:r>
            <a:r>
              <a:rPr lang="en-US" dirty="0">
                <a:solidFill>
                  <a:srgbClr val="3E3D40"/>
                </a:solidFill>
              </a:rPr>
              <a:t>To present a concise but </a:t>
            </a:r>
            <a:r>
              <a:rPr lang="en-US" dirty="0" smtClean="0">
                <a:solidFill>
                  <a:srgbClr val="3E3D40"/>
                </a:solidFill>
              </a:rPr>
              <a:t>persuasive argument </a:t>
            </a:r>
            <a:r>
              <a:rPr lang="en-US" dirty="0">
                <a:solidFill>
                  <a:srgbClr val="3E3D40"/>
                </a:solidFill>
              </a:rPr>
              <a:t>based on research</a:t>
            </a:r>
          </a:p>
          <a:p>
            <a:r>
              <a:rPr lang="en-US" dirty="0">
                <a:solidFill>
                  <a:srgbClr val="000000"/>
                </a:solidFill>
              </a:rPr>
              <a:t>• </a:t>
            </a:r>
            <a:r>
              <a:rPr lang="en-US" dirty="0">
                <a:solidFill>
                  <a:srgbClr val="3E3D40"/>
                </a:solidFill>
              </a:rPr>
              <a:t>To explore the impact inequality can </a:t>
            </a:r>
            <a:r>
              <a:rPr lang="en-US" dirty="0" smtClean="0">
                <a:solidFill>
                  <a:srgbClr val="3E3D40"/>
                </a:solidFill>
              </a:rPr>
              <a:t>have on </a:t>
            </a:r>
            <a:r>
              <a:rPr lang="en-US" dirty="0">
                <a:solidFill>
                  <a:srgbClr val="3E3D40"/>
                </a:solidFill>
              </a:rPr>
              <a:t>the wider society and economy</a:t>
            </a:r>
            <a:endParaRPr lang="en-US" dirty="0"/>
          </a:p>
        </p:txBody>
      </p:sp>
      <p:sp>
        <p:nvSpPr>
          <p:cNvPr id="12" name="Title 1"/>
          <p:cNvSpPr>
            <a:spLocks noGrp="1"/>
          </p:cNvSpPr>
          <p:nvPr>
            <p:ph type="title"/>
          </p:nvPr>
        </p:nvSpPr>
        <p:spPr>
          <a:xfrm>
            <a:off x="323528" y="162592"/>
            <a:ext cx="8229600" cy="1143000"/>
          </a:xfrm>
        </p:spPr>
        <p:txBody>
          <a:bodyPr>
            <a:normAutofit/>
          </a:bodyPr>
          <a:lstStyle/>
          <a:p>
            <a:r>
              <a:rPr lang="en-US" dirty="0" smtClean="0"/>
              <a:t>Inequalities’ BINGO</a:t>
            </a:r>
            <a:endParaRPr lang="en-US"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does it mean to be “</a:t>
            </a:r>
            <a:r>
              <a:rPr lang="en-US" b="1" dirty="0" err="1" smtClean="0"/>
              <a:t>inequal</a:t>
            </a:r>
            <a:r>
              <a:rPr lang="en-US" dirty="0" smtClean="0"/>
              <a:t>”</a:t>
            </a:r>
            <a:endParaRPr lang="en-US" dirty="0"/>
          </a:p>
        </p:txBody>
      </p:sp>
      <p:sp>
        <p:nvSpPr>
          <p:cNvPr id="4" name="Content Placeholder 3"/>
          <p:cNvSpPr>
            <a:spLocks noGrp="1"/>
          </p:cNvSpPr>
          <p:nvPr>
            <p:ph idx="1"/>
          </p:nvPr>
        </p:nvSpPr>
        <p:spPr/>
        <p:txBody>
          <a:bodyPr>
            <a:normAutofit/>
          </a:bodyPr>
          <a:lstStyle/>
          <a:p>
            <a:r>
              <a:rPr lang="en-US" dirty="0" smtClean="0"/>
              <a:t>The </a:t>
            </a:r>
            <a:r>
              <a:rPr lang="en-US" dirty="0"/>
              <a:t>state of not being equal, for example in terms of income </a:t>
            </a:r>
            <a:r>
              <a:rPr lang="en-US" dirty="0" smtClean="0"/>
              <a:t>or wealth, gender, ability</a:t>
            </a:r>
            <a:r>
              <a:rPr lang="en-US" dirty="0"/>
              <a:t>, sexuality, </a:t>
            </a:r>
            <a:r>
              <a:rPr lang="en-US" dirty="0" smtClean="0"/>
              <a:t>ethnicity.</a:t>
            </a:r>
          </a:p>
          <a:p>
            <a:r>
              <a:rPr lang="en-US" dirty="0" smtClean="0"/>
              <a:t>People who define themselves as </a:t>
            </a:r>
            <a:r>
              <a:rPr lang="en-US" b="1" dirty="0" smtClean="0"/>
              <a:t>the superior </a:t>
            </a:r>
            <a:r>
              <a:rPr lang="en-US" dirty="0" smtClean="0"/>
              <a:t>will </a:t>
            </a:r>
            <a:r>
              <a:rPr lang="en-US" dirty="0"/>
              <a:t>usually have better access to services </a:t>
            </a:r>
            <a:r>
              <a:rPr lang="en-US" dirty="0" smtClean="0"/>
              <a:t>and opportunities</a:t>
            </a:r>
            <a:r>
              <a:rPr lang="en-GB" sz="3300" dirty="0" smtClean="0"/>
              <a:t>”</a:t>
            </a:r>
            <a:endParaRPr lang="en-GB" sz="3300" dirty="0" smtClean="0"/>
          </a:p>
          <a:p>
            <a:pPr>
              <a:buNone/>
            </a:pPr>
            <a:endParaRPr lang="en-GB" dirty="0" smtClean="0"/>
          </a:p>
          <a:p>
            <a:pPr algn="r">
              <a:buNone/>
            </a:pPr>
            <a:r>
              <a:rPr lang="en-GB" sz="2000" b="1" dirty="0" smtClean="0"/>
              <a:t>Video: </a:t>
            </a:r>
            <a:r>
              <a:rPr lang="en-US" sz="2000" b="1" dirty="0">
                <a:hlinkClick r:id="rId2"/>
              </a:rPr>
              <a:t>http://inequality.is</a:t>
            </a:r>
            <a:r>
              <a:rPr lang="en-US" sz="2000" b="1" dirty="0" smtClean="0">
                <a:hlinkClick r:id="rId2"/>
              </a:rPr>
              <a:t>/</a:t>
            </a:r>
            <a:endParaRPr lang="en-GB" sz="2000" b="1" dirty="0" smtClean="0">
              <a:hlinkClick r:id="rId3"/>
            </a:endParaRPr>
          </a:p>
        </p:txBody>
      </p:sp>
    </p:spTree>
    <p:extLst>
      <p:ext uri="{BB962C8B-B14F-4D97-AF65-F5344CB8AC3E}">
        <p14:creationId xmlns:p14="http://schemas.microsoft.com/office/powerpoint/2010/main" val="3301253077"/>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24588" y="548680"/>
            <a:ext cx="4719412" cy="6309320"/>
          </a:xfrm>
          <a:prstGeom prst="rect">
            <a:avLst/>
          </a:prstGeom>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24588" y="11863"/>
            <a:ext cx="4695874" cy="2887216"/>
          </a:xfrm>
          <a:prstGeom prst="rect">
            <a:avLst/>
          </a:prstGeom>
        </p:spPr>
      </p:pic>
      <p:sp>
        <p:nvSpPr>
          <p:cNvPr id="6" name="TextBox 5"/>
          <p:cNvSpPr txBox="1"/>
          <p:nvPr/>
        </p:nvSpPr>
        <p:spPr>
          <a:xfrm>
            <a:off x="539552" y="404664"/>
            <a:ext cx="3168352" cy="553998"/>
          </a:xfrm>
          <a:prstGeom prst="rect">
            <a:avLst/>
          </a:prstGeom>
          <a:noFill/>
        </p:spPr>
        <p:txBody>
          <a:bodyPr wrap="square" rtlCol="0">
            <a:spAutoFit/>
          </a:bodyPr>
          <a:lstStyle/>
          <a:p>
            <a:r>
              <a:rPr lang="en-US" sz="3000" b="1" dirty="0" smtClean="0"/>
              <a:t>Inferior by Gender</a:t>
            </a:r>
            <a:endParaRPr lang="en-US" sz="3000" b="1" dirty="0"/>
          </a:p>
        </p:txBody>
      </p:sp>
      <p:sp>
        <p:nvSpPr>
          <p:cNvPr id="7" name="TextBox 6"/>
          <p:cNvSpPr txBox="1"/>
          <p:nvPr/>
        </p:nvSpPr>
        <p:spPr>
          <a:xfrm>
            <a:off x="323528" y="1455471"/>
            <a:ext cx="3528392" cy="5078313"/>
          </a:xfrm>
          <a:prstGeom prst="rect">
            <a:avLst/>
          </a:prstGeom>
          <a:noFill/>
        </p:spPr>
        <p:txBody>
          <a:bodyPr wrap="square" rtlCol="0">
            <a:spAutoFit/>
          </a:bodyPr>
          <a:lstStyle/>
          <a:p>
            <a:r>
              <a:rPr lang="en-US" dirty="0"/>
              <a:t>girls do not have equal access to education gender gaps in access to education have narrowed, but disparities remain among regions in all levels of education, particularly for the most excluded and marginalized. There has been major progress across all developing regions in primary school attendance. However, girls continue to face barriers to schooling, particularly in Northern Africa, sub-Saharan Africa and Western </a:t>
            </a:r>
            <a:r>
              <a:rPr lang="en-US" dirty="0" smtClean="0"/>
              <a:t>Asia</a:t>
            </a:r>
          </a:p>
          <a:p>
            <a:r>
              <a:rPr lang="en-US" dirty="0"/>
              <a:t> </a:t>
            </a:r>
            <a:endParaRPr lang="en-US" dirty="0" smtClean="0"/>
          </a:p>
          <a:p>
            <a:r>
              <a:rPr lang="en-US" dirty="0"/>
              <a:t>Women still enter the labor market on an unequal basis to men, even after accounting for educational background and skills</a:t>
            </a: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39552" y="404664"/>
            <a:ext cx="3168352" cy="553998"/>
          </a:xfrm>
          <a:prstGeom prst="rect">
            <a:avLst/>
          </a:prstGeom>
          <a:noFill/>
        </p:spPr>
        <p:txBody>
          <a:bodyPr wrap="square" rtlCol="0">
            <a:spAutoFit/>
          </a:bodyPr>
          <a:lstStyle/>
          <a:p>
            <a:r>
              <a:rPr lang="en-US" sz="3000" b="1" dirty="0" smtClean="0"/>
              <a:t>Inferior by Race</a:t>
            </a:r>
            <a:endParaRPr lang="en-US" sz="3000" b="1" dirty="0"/>
          </a:p>
        </p:txBody>
      </p:sp>
      <p:sp>
        <p:nvSpPr>
          <p:cNvPr id="7" name="TextBox 6"/>
          <p:cNvSpPr txBox="1"/>
          <p:nvPr/>
        </p:nvSpPr>
        <p:spPr>
          <a:xfrm>
            <a:off x="323528" y="1455471"/>
            <a:ext cx="3528392" cy="5324535"/>
          </a:xfrm>
          <a:prstGeom prst="rect">
            <a:avLst/>
          </a:prstGeom>
          <a:noFill/>
        </p:spPr>
        <p:txBody>
          <a:bodyPr wrap="square" rtlCol="0">
            <a:spAutoFit/>
          </a:bodyPr>
          <a:lstStyle/>
          <a:p>
            <a:r>
              <a:rPr lang="en-US" sz="2000" dirty="0"/>
              <a:t>Across the world there is a link between ethnicity and occupation, with certain jobs not only viewed as low status, but also lower paid and with fewer rewards. </a:t>
            </a:r>
            <a:endParaRPr lang="en-US" sz="2000" dirty="0" smtClean="0"/>
          </a:p>
          <a:p>
            <a:r>
              <a:rPr lang="en-US" sz="2000" dirty="0" smtClean="0"/>
              <a:t>Some historical examples include:</a:t>
            </a:r>
          </a:p>
          <a:p>
            <a:pPr marL="285750" indent="-285750">
              <a:buFontTx/>
              <a:buChar char="-"/>
            </a:pPr>
            <a:r>
              <a:rPr lang="en-US" sz="2000" dirty="0" smtClean="0"/>
              <a:t>Jews during the Hitler’s governance in Germany (1930-1945)</a:t>
            </a:r>
          </a:p>
          <a:p>
            <a:pPr marL="285750" indent="-285750">
              <a:buFontTx/>
              <a:buChar char="-"/>
            </a:pPr>
            <a:r>
              <a:rPr lang="en-US" sz="2000" dirty="0"/>
              <a:t>Indian caste </a:t>
            </a:r>
            <a:r>
              <a:rPr lang="en-US" sz="2000" dirty="0" smtClean="0"/>
              <a:t>system and the existence of the untouchable </a:t>
            </a:r>
            <a:r>
              <a:rPr lang="en-US" sz="2000" dirty="0" err="1" smtClean="0"/>
              <a:t>Dalits</a:t>
            </a:r>
            <a:r>
              <a:rPr lang="en-US" sz="2000" dirty="0" smtClean="0"/>
              <a:t> (ended officially in 1950)</a:t>
            </a:r>
          </a:p>
          <a:p>
            <a:pPr marL="285750" indent="-285750">
              <a:buFontTx/>
              <a:buChar char="-"/>
            </a:pPr>
            <a:r>
              <a:rPr lang="en-US" sz="2000" dirty="0" smtClean="0"/>
              <a:t>Apartheid in South Africa (1948 - 1992)</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67153" y="-171400"/>
            <a:ext cx="5176846" cy="3999114"/>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80118" y="3212976"/>
            <a:ext cx="5163881" cy="3728894"/>
          </a:xfrm>
          <a:prstGeom prst="rect">
            <a:avLst/>
          </a:prstGeom>
        </p:spPr>
      </p:pic>
    </p:spTree>
    <p:extLst>
      <p:ext uri="{BB962C8B-B14F-4D97-AF65-F5344CB8AC3E}">
        <p14:creationId xmlns:p14="http://schemas.microsoft.com/office/powerpoint/2010/main" val="802437290"/>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39552" y="404664"/>
            <a:ext cx="3168352" cy="553998"/>
          </a:xfrm>
          <a:prstGeom prst="rect">
            <a:avLst/>
          </a:prstGeom>
          <a:noFill/>
        </p:spPr>
        <p:txBody>
          <a:bodyPr wrap="square" rtlCol="0">
            <a:spAutoFit/>
          </a:bodyPr>
          <a:lstStyle/>
          <a:p>
            <a:r>
              <a:rPr lang="en-US" sz="3000" b="1" dirty="0" smtClean="0"/>
              <a:t>Inferior by Age</a:t>
            </a:r>
            <a:endParaRPr lang="en-US" sz="3000" b="1" dirty="0"/>
          </a:p>
        </p:txBody>
      </p:sp>
      <p:sp>
        <p:nvSpPr>
          <p:cNvPr id="7" name="TextBox 6"/>
          <p:cNvSpPr txBox="1"/>
          <p:nvPr/>
        </p:nvSpPr>
        <p:spPr>
          <a:xfrm>
            <a:off x="321566" y="1124744"/>
            <a:ext cx="3528392" cy="5632311"/>
          </a:xfrm>
          <a:prstGeom prst="rect">
            <a:avLst/>
          </a:prstGeom>
          <a:noFill/>
        </p:spPr>
        <p:txBody>
          <a:bodyPr wrap="square" rtlCol="0">
            <a:spAutoFit/>
          </a:bodyPr>
          <a:lstStyle/>
          <a:p>
            <a:r>
              <a:rPr lang="en-US" sz="2000" dirty="0" smtClean="0"/>
              <a:t>Ageism can </a:t>
            </a:r>
            <a:r>
              <a:rPr lang="en-US" sz="2000" dirty="0"/>
              <a:t>impact on someone’s confidence, job prospects, financial situation and quality of life. </a:t>
            </a:r>
            <a:endParaRPr lang="en-US" sz="2000" dirty="0" smtClean="0"/>
          </a:p>
          <a:p>
            <a:endParaRPr lang="en-US" sz="2000" dirty="0"/>
          </a:p>
          <a:p>
            <a:r>
              <a:rPr lang="en-US" sz="2000" dirty="0"/>
              <a:t>Older people may </a:t>
            </a:r>
            <a:r>
              <a:rPr lang="en-US" sz="2000" dirty="0" smtClean="0"/>
              <a:t>experience:</a:t>
            </a:r>
            <a:endParaRPr lang="en-US" sz="2000" dirty="0"/>
          </a:p>
          <a:p>
            <a:pPr marL="285750" indent="-285750">
              <a:buFontTx/>
              <a:buChar char="-"/>
            </a:pPr>
            <a:r>
              <a:rPr lang="en-US" sz="2000" dirty="0" smtClean="0"/>
              <a:t>Losing </a:t>
            </a:r>
            <a:r>
              <a:rPr lang="en-US" sz="2000" dirty="0"/>
              <a:t>a job because of their </a:t>
            </a:r>
            <a:r>
              <a:rPr lang="en-US" sz="2000" dirty="0" smtClean="0"/>
              <a:t>age.</a:t>
            </a:r>
          </a:p>
          <a:p>
            <a:pPr marL="285750" indent="-285750">
              <a:buFontTx/>
              <a:buChar char="-"/>
            </a:pPr>
            <a:r>
              <a:rPr lang="en-US" sz="2000" dirty="0" smtClean="0"/>
              <a:t>Being </a:t>
            </a:r>
            <a:r>
              <a:rPr lang="en-US" sz="2000" dirty="0"/>
              <a:t>refused </a:t>
            </a:r>
            <a:r>
              <a:rPr lang="en-US" sz="2000" dirty="0" smtClean="0"/>
              <a:t>a </a:t>
            </a:r>
            <a:r>
              <a:rPr lang="en-US" sz="2000" dirty="0"/>
              <a:t>new credit card, car insurance or travel insurance because of their </a:t>
            </a:r>
            <a:r>
              <a:rPr lang="en-US" sz="2000" dirty="0" smtClean="0"/>
              <a:t>age.</a:t>
            </a:r>
          </a:p>
          <a:p>
            <a:pPr marL="285750" indent="-285750">
              <a:buFontTx/>
              <a:buChar char="-"/>
            </a:pPr>
            <a:r>
              <a:rPr lang="en-US" sz="2000" dirty="0" smtClean="0"/>
              <a:t>Not </a:t>
            </a:r>
            <a:r>
              <a:rPr lang="en-US" sz="2000" dirty="0"/>
              <a:t>being eligible for financial help due to age </a:t>
            </a:r>
            <a:r>
              <a:rPr lang="en-US" sz="2000" dirty="0" smtClean="0"/>
              <a:t>limits.</a:t>
            </a:r>
          </a:p>
          <a:p>
            <a:pPr marL="285750" indent="-285750">
              <a:buFontTx/>
              <a:buChar char="-"/>
            </a:pPr>
            <a:r>
              <a:rPr lang="en-US" sz="2000" dirty="0" smtClean="0"/>
              <a:t>Being </a:t>
            </a:r>
            <a:r>
              <a:rPr lang="en-US" sz="2000" dirty="0"/>
              <a:t>refused a referral from a doctor to a consultant because you are ‘too old</a:t>
            </a:r>
            <a:r>
              <a:rPr lang="en-US" sz="2000" dirty="0" smtClean="0"/>
              <a:t>.'</a:t>
            </a:r>
            <a:endParaRPr lang="en-US" sz="2000"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39952" y="-27919"/>
            <a:ext cx="4411216" cy="4411216"/>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51268" y="2996952"/>
            <a:ext cx="5292732" cy="3861048"/>
          </a:xfrm>
          <a:prstGeom prst="rect">
            <a:avLst/>
          </a:prstGeom>
        </p:spPr>
      </p:pic>
    </p:spTree>
    <p:extLst>
      <p:ext uri="{BB962C8B-B14F-4D97-AF65-F5344CB8AC3E}">
        <p14:creationId xmlns:p14="http://schemas.microsoft.com/office/powerpoint/2010/main" val="749002665"/>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965</TotalTime>
  <Words>1500</Words>
  <Application>Microsoft Office PowerPoint</Application>
  <PresentationFormat>On-screen Show (4:3)</PresentationFormat>
  <Paragraphs>156</Paragraphs>
  <Slides>13</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Calibri</vt:lpstr>
      <vt:lpstr>Prompt</vt:lpstr>
      <vt:lpstr>Raleway</vt:lpstr>
      <vt:lpstr>Raleway ExtraBold</vt:lpstr>
      <vt:lpstr>Times New Roman</vt:lpstr>
      <vt:lpstr>Office Theme</vt:lpstr>
      <vt:lpstr>Reduce Inequalities Lesson 2 </vt:lpstr>
      <vt:lpstr>PowerPoint Presentation</vt:lpstr>
      <vt:lpstr>Big ideas</vt:lpstr>
      <vt:lpstr>Learning Objectives- Learners will</vt:lpstr>
      <vt:lpstr>Inequalities’ BINGO</vt:lpstr>
      <vt:lpstr>What does it mean to be “inequal”</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Session 1</dc:title>
  <dc:creator>Alison Clark</dc:creator>
  <cp:lastModifiedBy>Marina Stefanova</cp:lastModifiedBy>
  <cp:revision>84</cp:revision>
  <dcterms:created xsi:type="dcterms:W3CDTF">2018-04-04T16:00:42Z</dcterms:created>
  <dcterms:modified xsi:type="dcterms:W3CDTF">2020-01-12T16:37:40Z</dcterms:modified>
</cp:coreProperties>
</file>